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4"/>
  </p:notesMasterIdLst>
  <p:sldIdLst>
    <p:sldId id="256" r:id="rId2"/>
    <p:sldId id="265" r:id="rId3"/>
    <p:sldId id="266" r:id="rId4"/>
    <p:sldId id="267" r:id="rId5"/>
    <p:sldId id="268" r:id="rId6"/>
    <p:sldId id="269" r:id="rId7"/>
    <p:sldId id="270" r:id="rId8"/>
    <p:sldId id="271" r:id="rId9"/>
    <p:sldId id="272" r:id="rId10"/>
    <p:sldId id="273" r:id="rId11"/>
    <p:sldId id="274" r:id="rId12"/>
    <p:sldId id="275" r:id="rId13"/>
    <p:sldId id="276" r:id="rId14"/>
    <p:sldId id="259" r:id="rId15"/>
    <p:sldId id="277" r:id="rId16"/>
    <p:sldId id="278" r:id="rId17"/>
    <p:sldId id="279" r:id="rId18"/>
    <p:sldId id="280" r:id="rId19"/>
    <p:sldId id="281" r:id="rId20"/>
    <p:sldId id="283" r:id="rId21"/>
    <p:sldId id="284" r:id="rId22"/>
    <p:sldId id="286" r:id="rId23"/>
    <p:sldId id="285" r:id="rId24"/>
    <p:sldId id="287" r:id="rId25"/>
    <p:sldId id="288" r:id="rId26"/>
    <p:sldId id="289" r:id="rId27"/>
    <p:sldId id="291" r:id="rId28"/>
    <p:sldId id="292" r:id="rId29"/>
    <p:sldId id="294" r:id="rId30"/>
    <p:sldId id="296" r:id="rId31"/>
    <p:sldId id="298" r:id="rId32"/>
    <p:sldId id="299" r:id="rId33"/>
    <p:sldId id="300" r:id="rId34"/>
    <p:sldId id="302" r:id="rId35"/>
    <p:sldId id="304" r:id="rId36"/>
    <p:sldId id="306" r:id="rId37"/>
    <p:sldId id="308" r:id="rId38"/>
    <p:sldId id="310" r:id="rId39"/>
    <p:sldId id="312" r:id="rId40"/>
    <p:sldId id="314" r:id="rId41"/>
    <p:sldId id="317" r:id="rId42"/>
    <p:sldId id="318" r:id="rId43"/>
    <p:sldId id="320" r:id="rId44"/>
    <p:sldId id="322" r:id="rId45"/>
    <p:sldId id="324" r:id="rId46"/>
    <p:sldId id="326" r:id="rId47"/>
    <p:sldId id="328" r:id="rId48"/>
    <p:sldId id="330" r:id="rId49"/>
    <p:sldId id="332" r:id="rId50"/>
    <p:sldId id="258" r:id="rId51"/>
    <p:sldId id="333" r:id="rId52"/>
    <p:sldId id="334" r:id="rId5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34578" autoAdjust="0"/>
    <p:restoredTop sz="86355" autoAdjust="0"/>
  </p:normalViewPr>
  <p:slideViewPr>
    <p:cSldViewPr>
      <p:cViewPr>
        <p:scale>
          <a:sx n="70" d="100"/>
          <a:sy n="70" d="100"/>
        </p:scale>
        <p:origin x="-202" y="-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991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280DB6-2110-41E1-9A1D-8687EB4745D8}" type="datetimeFigureOut">
              <a:rPr lang="en-US" smtClean="0"/>
              <a:t>11/12/2014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ECC88A4-D3E3-4CEC-8ABE-B402AB98BA7B}" type="slidenum">
              <a:rPr lang="en-US" smtClean="0"/>
              <a:t>‹#›</a:t>
            </a:fld>
            <a:endParaRPr lang="en-US"/>
          </a:p>
        </p:txBody>
      </p:sp>
    </p:spTree>
    <p:extLst>
      <p:ext uri="{BB962C8B-B14F-4D97-AF65-F5344CB8AC3E}">
        <p14:creationId xmlns:p14="http://schemas.microsoft.com/office/powerpoint/2010/main" val="15879093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C88A4-D3E3-4CEC-8ABE-B402AB98BA7B}" type="slidenum">
              <a:rPr lang="en-US" smtClean="0"/>
              <a:t>17</a:t>
            </a:fld>
            <a:endParaRPr lang="en-US"/>
          </a:p>
        </p:txBody>
      </p:sp>
    </p:spTree>
    <p:extLst>
      <p:ext uri="{BB962C8B-B14F-4D97-AF65-F5344CB8AC3E}">
        <p14:creationId xmlns:p14="http://schemas.microsoft.com/office/powerpoint/2010/main" val="997953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C88A4-D3E3-4CEC-8ABE-B402AB98BA7B}" type="slidenum">
              <a:rPr lang="en-US" smtClean="0"/>
              <a:t>48</a:t>
            </a:fld>
            <a:endParaRPr lang="en-US"/>
          </a:p>
        </p:txBody>
      </p:sp>
    </p:spTree>
    <p:extLst>
      <p:ext uri="{BB962C8B-B14F-4D97-AF65-F5344CB8AC3E}">
        <p14:creationId xmlns:p14="http://schemas.microsoft.com/office/powerpoint/2010/main" val="13640585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ECC88A4-D3E3-4CEC-8ABE-B402AB98BA7B}" type="slidenum">
              <a:rPr lang="en-US" smtClean="0"/>
              <a:t>51</a:t>
            </a:fld>
            <a:endParaRPr lang="en-US"/>
          </a:p>
        </p:txBody>
      </p:sp>
    </p:spTree>
    <p:extLst>
      <p:ext uri="{BB962C8B-B14F-4D97-AF65-F5344CB8AC3E}">
        <p14:creationId xmlns:p14="http://schemas.microsoft.com/office/powerpoint/2010/main" val="3195536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78440D3-8B2E-4C5F-851A-6705805753EB}" type="datetimeFigureOut">
              <a:rPr lang="en-US" smtClean="0"/>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8D081-77AE-41B4-BB35-62EBAE2D84F1}"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8440D3-8B2E-4C5F-851A-6705805753EB}" type="datetimeFigureOut">
              <a:rPr lang="en-US" smtClean="0"/>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8D081-77AE-41B4-BB35-62EBAE2D84F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8440D3-8B2E-4C5F-851A-6705805753EB}" type="datetimeFigureOut">
              <a:rPr lang="en-US" smtClean="0"/>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8D081-77AE-41B4-BB35-62EBAE2D84F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78440D3-8B2E-4C5F-851A-6705805753EB}" type="datetimeFigureOut">
              <a:rPr lang="en-US" smtClean="0"/>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8D081-77AE-41B4-BB35-62EBAE2D84F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78440D3-8B2E-4C5F-851A-6705805753EB}" type="datetimeFigureOut">
              <a:rPr lang="en-US" smtClean="0"/>
              <a:t>11/12/2014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228D081-77AE-41B4-BB35-62EBAE2D84F1}"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78440D3-8B2E-4C5F-851A-6705805753EB}" type="datetimeFigureOut">
              <a:rPr lang="en-US" smtClean="0"/>
              <a:t>11/12/2014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8D081-77AE-41B4-BB35-62EBAE2D84F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78440D3-8B2E-4C5F-851A-6705805753EB}" type="datetimeFigureOut">
              <a:rPr lang="en-US" smtClean="0"/>
              <a:t>11/12/2014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228D081-77AE-41B4-BB35-62EBAE2D84F1}"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78440D3-8B2E-4C5F-851A-6705805753EB}" type="datetimeFigureOut">
              <a:rPr lang="en-US" smtClean="0"/>
              <a:t>11/12/2014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228D081-77AE-41B4-BB35-62EBAE2D84F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78440D3-8B2E-4C5F-851A-6705805753EB}" type="datetimeFigureOut">
              <a:rPr lang="en-US" smtClean="0"/>
              <a:t>11/12/2014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228D081-77AE-41B4-BB35-62EBAE2D84F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8440D3-8B2E-4C5F-851A-6705805753EB}" type="datetimeFigureOut">
              <a:rPr lang="en-US" smtClean="0"/>
              <a:t>11/12/2014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8D081-77AE-41B4-BB35-62EBAE2D84F1}"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78440D3-8B2E-4C5F-851A-6705805753EB}" type="datetimeFigureOut">
              <a:rPr lang="en-US" smtClean="0"/>
              <a:t>11/12/2014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228D081-77AE-41B4-BB35-62EBAE2D84F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578440D3-8B2E-4C5F-851A-6705805753EB}" type="datetimeFigureOut">
              <a:rPr lang="en-US" smtClean="0"/>
              <a:t>11/12/2014</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7228D081-77AE-41B4-BB35-62EBAE2D84F1}"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wav"/><Relationship Id="rId1" Type="http://schemas.microsoft.com/office/2007/relationships/media" Target="../media/media1.wav"/><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wav"/><Relationship Id="rId1" Type="http://schemas.microsoft.com/office/2007/relationships/media" Target="../media/media11.wa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wav"/><Relationship Id="rId1" Type="http://schemas.microsoft.com/office/2007/relationships/media" Target="../media/media15.wav"/><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wav"/><Relationship Id="rId1" Type="http://schemas.microsoft.com/office/2007/relationships/media" Target="../media/media2.wav"/><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wav"/><Relationship Id="rId1" Type="http://schemas.microsoft.com/office/2007/relationships/media" Target="../media/media20.wav"/><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wav"/><Relationship Id="rId1" Type="http://schemas.microsoft.com/office/2007/relationships/media" Target="../media/media21.wav"/><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wav"/><Relationship Id="rId1" Type="http://schemas.microsoft.com/office/2007/relationships/media" Target="../media/media22.wav"/><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wav"/><Relationship Id="rId1" Type="http://schemas.microsoft.com/office/2007/relationships/media" Target="../media/media23.wav"/><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wav"/><Relationship Id="rId1" Type="http://schemas.microsoft.com/office/2007/relationships/media" Target="../media/media24.wav"/><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wav"/><Relationship Id="rId1" Type="http://schemas.microsoft.com/office/2007/relationships/media" Target="../media/media25.wav"/><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wav"/><Relationship Id="rId1" Type="http://schemas.microsoft.com/office/2007/relationships/media" Target="../media/media26.wav"/><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wav"/><Relationship Id="rId1" Type="http://schemas.microsoft.com/office/2007/relationships/media" Target="../media/media27.wav"/><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wav"/><Relationship Id="rId1" Type="http://schemas.microsoft.com/office/2007/relationships/media" Target="../media/media28.wav"/><Relationship Id="rId5" Type="http://schemas.openxmlformats.org/officeDocument/2006/relationships/image" Target="../media/image2.png"/><Relationship Id="rId4" Type="http://schemas.openxmlformats.org/officeDocument/2006/relationships/image" Target="../media/image8.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9.wav"/><Relationship Id="rId1" Type="http://schemas.microsoft.com/office/2007/relationships/media" Target="../media/media29.wav"/><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wav"/><Relationship Id="rId1" Type="http://schemas.microsoft.com/office/2007/relationships/media" Target="../media/media3.wav"/><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wav"/><Relationship Id="rId1" Type="http://schemas.microsoft.com/office/2007/relationships/media" Target="../media/media30.wav"/><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1.wav"/><Relationship Id="rId1" Type="http://schemas.microsoft.com/office/2007/relationships/media" Target="../media/media31.wav"/><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wav"/><Relationship Id="rId1" Type="http://schemas.microsoft.com/office/2007/relationships/media" Target="../media/media32.wav"/><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wav"/><Relationship Id="rId1" Type="http://schemas.microsoft.com/office/2007/relationships/media" Target="../media/media33.wav"/><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wav"/><Relationship Id="rId1" Type="http://schemas.microsoft.com/office/2007/relationships/media" Target="../media/media34.wav"/><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wav"/><Relationship Id="rId1" Type="http://schemas.microsoft.com/office/2007/relationships/media" Target="../media/media35.wav"/><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6.wav"/><Relationship Id="rId1" Type="http://schemas.microsoft.com/office/2007/relationships/media" Target="../media/media36.wav"/><Relationship Id="rId5" Type="http://schemas.openxmlformats.org/officeDocument/2006/relationships/image" Target="../media/image2.png"/><Relationship Id="rId4" Type="http://schemas.openxmlformats.org/officeDocument/2006/relationships/image" Target="../media/image9.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wav"/><Relationship Id="rId1" Type="http://schemas.microsoft.com/office/2007/relationships/media" Target="../media/media37.wav"/><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wav"/><Relationship Id="rId1" Type="http://schemas.microsoft.com/office/2007/relationships/media" Target="../media/media38.wav"/><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wav"/><Relationship Id="rId1" Type="http://schemas.microsoft.com/office/2007/relationships/media" Target="../media/media39.wav"/><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wav"/><Relationship Id="rId1" Type="http://schemas.microsoft.com/office/2007/relationships/media" Target="../media/media4.wav"/><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wav"/><Relationship Id="rId1" Type="http://schemas.microsoft.com/office/2007/relationships/media" Target="../media/media40.wav"/><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wav"/><Relationship Id="rId1" Type="http://schemas.microsoft.com/office/2007/relationships/media" Target="../media/media41.wav"/><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2.wav"/><Relationship Id="rId1" Type="http://schemas.microsoft.com/office/2007/relationships/media" Target="../media/media42.wav"/><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wav"/><Relationship Id="rId1" Type="http://schemas.microsoft.com/office/2007/relationships/media" Target="../media/media43.wav"/><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wav"/><Relationship Id="rId1" Type="http://schemas.microsoft.com/office/2007/relationships/media" Target="../media/media44.wav"/><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wav"/><Relationship Id="rId1" Type="http://schemas.microsoft.com/office/2007/relationships/media" Target="../media/media45.wav"/><Relationship Id="rId5" Type="http://schemas.openxmlformats.org/officeDocument/2006/relationships/image" Target="../media/image2.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6.wav"/><Relationship Id="rId1" Type="http://schemas.microsoft.com/office/2007/relationships/media" Target="../media/media46.wav"/><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wav"/><Relationship Id="rId1" Type="http://schemas.microsoft.com/office/2007/relationships/media" Target="../media/media47.wav"/><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wav"/><Relationship Id="rId1" Type="http://schemas.microsoft.com/office/2007/relationships/media" Target="../media/media48.wav"/><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9.wav"/><Relationship Id="rId1" Type="http://schemas.microsoft.com/office/2007/relationships/media" Target="../media/media49.wav"/><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0.wav"/><Relationship Id="rId1" Type="http://schemas.microsoft.com/office/2007/relationships/media" Target="../media/media50.wav"/><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1.wav"/><Relationship Id="rId1" Type="http://schemas.microsoft.com/office/2007/relationships/media" Target="../media/media51.wav"/><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Illinois Institute of Technology Laboratory Safety</a:t>
            </a:r>
            <a:endParaRPr lang="en-US" dirty="0"/>
          </a:p>
        </p:txBody>
      </p:sp>
      <p:sp>
        <p:nvSpPr>
          <p:cNvPr id="3" name="Subtitle 2"/>
          <p:cNvSpPr>
            <a:spLocks noGrp="1"/>
          </p:cNvSpPr>
          <p:nvPr>
            <p:ph type="subTitle" idx="1"/>
          </p:nvPr>
        </p:nvSpPr>
        <p:spPr>
          <a:xfrm>
            <a:off x="685800" y="4953000"/>
            <a:ext cx="6858000" cy="990600"/>
          </a:xfrm>
        </p:spPr>
        <p:txBody>
          <a:bodyPr/>
          <a:lstStyle/>
          <a:p>
            <a:r>
              <a:rPr lang="en-US" dirty="0" smtClean="0"/>
              <a:t>Chemical Spill Response</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17341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7772400" cy="838200"/>
          </a:xfrm>
        </p:spPr>
        <p:txBody>
          <a:bodyPr>
            <a:normAutofit/>
          </a:bodyPr>
          <a:lstStyle/>
          <a:p>
            <a:r>
              <a:rPr lang="en-US" sz="2800" u="sng" dirty="0" smtClean="0"/>
              <a:t> Contents of the Procedure</a:t>
            </a:r>
            <a:endParaRPr lang="en-US" sz="2800" u="sng" dirty="0"/>
          </a:p>
        </p:txBody>
      </p:sp>
      <p:sp>
        <p:nvSpPr>
          <p:cNvPr id="3" name="Content Placeholder 2"/>
          <p:cNvSpPr>
            <a:spLocks noGrp="1"/>
          </p:cNvSpPr>
          <p:nvPr>
            <p:ph idx="1"/>
          </p:nvPr>
        </p:nvSpPr>
        <p:spPr>
          <a:xfrm>
            <a:off x="838200" y="1752600"/>
            <a:ext cx="7543800" cy="3886200"/>
          </a:xfrm>
        </p:spPr>
        <p:txBody>
          <a:bodyPr/>
          <a:lstStyle/>
          <a:p>
            <a:pPr>
              <a:buFont typeface="Wingdings" panose="05000000000000000000" pitchFamily="2" charset="2"/>
              <a:buChar char="q"/>
            </a:pPr>
            <a:r>
              <a:rPr lang="en-US" dirty="0" smtClean="0"/>
              <a:t>Spill response procedures should include elements such as:</a:t>
            </a:r>
          </a:p>
          <a:p>
            <a:pPr lvl="1">
              <a:buFont typeface="Wingdings" panose="05000000000000000000" pitchFamily="2" charset="2"/>
              <a:buChar char="ü"/>
            </a:pPr>
            <a:r>
              <a:rPr lang="en-US" dirty="0" smtClean="0"/>
              <a:t>A listing of appropriate protective clothing, safety equipment, and cleanup materials required for spill cleanup with an explanation of their proper use.</a:t>
            </a:r>
          </a:p>
          <a:p>
            <a:pPr lvl="1">
              <a:buFont typeface="Wingdings" panose="05000000000000000000" pitchFamily="2" charset="2"/>
              <a:buChar char="ü"/>
            </a:pPr>
            <a:r>
              <a:rPr lang="en-US" dirty="0" smtClean="0"/>
              <a:t>Appropriate evacuation zones and procedures</a:t>
            </a:r>
          </a:p>
          <a:p>
            <a:pPr lvl="1">
              <a:buFont typeface="Wingdings" panose="05000000000000000000" pitchFamily="2" charset="2"/>
              <a:buChar char="ü"/>
            </a:pPr>
            <a:r>
              <a:rPr lang="en-US" dirty="0" smtClean="0"/>
              <a:t>Availability of fire suppression equipment</a:t>
            </a:r>
          </a:p>
          <a:p>
            <a:pPr lvl="1">
              <a:buFont typeface="Wingdings" panose="05000000000000000000" pitchFamily="2" charset="2"/>
              <a:buChar char="ü"/>
            </a:pPr>
            <a:r>
              <a:rPr lang="en-US" dirty="0" smtClean="0"/>
              <a:t>Disposal containers for spill cleanup materials</a:t>
            </a:r>
          </a:p>
          <a:p>
            <a:pPr lvl="1">
              <a:buFont typeface="Wingdings" panose="05000000000000000000" pitchFamily="2" charset="2"/>
              <a:buChar char="ü"/>
            </a:pPr>
            <a:r>
              <a:rPr lang="en-US" dirty="0" smtClean="0"/>
              <a:t>First aid procedures that might be required</a:t>
            </a:r>
            <a:endParaRPr lang="en-US" dirty="0"/>
          </a:p>
        </p:txBody>
      </p:sp>
      <p:sp>
        <p:nvSpPr>
          <p:cNvPr id="4" name="TextBox 3"/>
          <p:cNvSpPr txBox="1"/>
          <p:nvPr/>
        </p:nvSpPr>
        <p:spPr>
          <a:xfrm>
            <a:off x="5638800" y="402564"/>
            <a:ext cx="2651623" cy="307777"/>
          </a:xfrm>
          <a:prstGeom prst="rect">
            <a:avLst/>
          </a:prstGeom>
          <a:noFill/>
        </p:spPr>
        <p:txBody>
          <a:bodyPr wrap="none" rtlCol="0">
            <a:spAutoFit/>
          </a:bodyPr>
          <a:lstStyle/>
          <a:p>
            <a:r>
              <a:rPr lang="en-US" sz="1400" dirty="0"/>
              <a:t>B.  The Spill Response Procedure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283086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7543800" cy="914400"/>
          </a:xfrm>
        </p:spPr>
        <p:txBody>
          <a:bodyPr>
            <a:normAutofit/>
          </a:bodyPr>
          <a:lstStyle/>
          <a:p>
            <a:r>
              <a:rPr lang="en-US" sz="3200" u="sng" dirty="0" smtClean="0"/>
              <a:t>C.  Make Materials and Equipment Available</a:t>
            </a:r>
            <a:endParaRPr lang="en-US" sz="3200" u="sng" dirty="0"/>
          </a:p>
        </p:txBody>
      </p:sp>
      <p:sp>
        <p:nvSpPr>
          <p:cNvPr id="3" name="Content Placeholder 2"/>
          <p:cNvSpPr>
            <a:spLocks noGrp="1"/>
          </p:cNvSpPr>
          <p:nvPr>
            <p:ph idx="1"/>
          </p:nvPr>
        </p:nvSpPr>
        <p:spPr>
          <a:xfrm>
            <a:off x="762000" y="1676400"/>
            <a:ext cx="7543800" cy="3886200"/>
          </a:xfrm>
        </p:spPr>
        <p:txBody>
          <a:bodyPr/>
          <a:lstStyle/>
          <a:p>
            <a:r>
              <a:rPr lang="en-US" dirty="0" smtClean="0"/>
              <a:t>Before starting any work with chemicals, verify that all necessary safety equipment and spill cleanup materials are available.</a:t>
            </a:r>
          </a:p>
          <a:p>
            <a:r>
              <a:rPr lang="en-US" dirty="0" smtClean="0"/>
              <a:t>Ensure that the individuals who may be involved in spill response are properly trained in equipment use and spill cleanup procedures.</a:t>
            </a:r>
          </a:p>
          <a:p>
            <a:r>
              <a:rPr lang="en-US" dirty="0" smtClean="0"/>
              <a:t>Regularly inspect all materials and equipment to ensure that they will function properly when needed.</a:t>
            </a:r>
            <a:endParaRPr lang="en-US" dirty="0"/>
          </a:p>
        </p:txBody>
      </p:sp>
      <p:sp>
        <p:nvSpPr>
          <p:cNvPr id="4" name="TextBox 3"/>
          <p:cNvSpPr txBox="1"/>
          <p:nvPr/>
        </p:nvSpPr>
        <p:spPr>
          <a:xfrm>
            <a:off x="6019800" y="455709"/>
            <a:ext cx="2246064" cy="307777"/>
          </a:xfrm>
          <a:prstGeom prst="rect">
            <a:avLst/>
          </a:prstGeom>
          <a:noFill/>
        </p:spPr>
        <p:txBody>
          <a:bodyPr wrap="none" rtlCol="0">
            <a:spAutoFit/>
          </a:bodyPr>
          <a:lstStyle/>
          <a:p>
            <a:r>
              <a:rPr lang="en-US" sz="1400" dirty="0" smtClean="0"/>
              <a:t>II.  Emergency Preparedness</a:t>
            </a:r>
            <a:endParaRPr lang="en-US" sz="1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1896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14400"/>
            <a:ext cx="7467600" cy="1066800"/>
          </a:xfrm>
        </p:spPr>
        <p:txBody>
          <a:bodyPr>
            <a:normAutofit/>
          </a:bodyPr>
          <a:lstStyle/>
          <a:p>
            <a:r>
              <a:rPr lang="en-US" sz="3200" u="sng" dirty="0" smtClean="0"/>
              <a:t>III.  First Steps when a Spill Occurs:  Communication and Determination</a:t>
            </a:r>
            <a:endParaRPr lang="en-US" sz="3200" u="sng" dirty="0"/>
          </a:p>
        </p:txBody>
      </p:sp>
      <p:sp>
        <p:nvSpPr>
          <p:cNvPr id="3" name="Content Placeholder 2"/>
          <p:cNvSpPr>
            <a:spLocks noGrp="1"/>
          </p:cNvSpPr>
          <p:nvPr>
            <p:ph idx="1"/>
          </p:nvPr>
        </p:nvSpPr>
        <p:spPr>
          <a:xfrm>
            <a:off x="762000" y="2057400"/>
            <a:ext cx="7543800" cy="3886200"/>
          </a:xfrm>
        </p:spPr>
        <p:txBody>
          <a:bodyPr/>
          <a:lstStyle/>
          <a:p>
            <a:pPr>
              <a:buFont typeface="Wingdings" panose="05000000000000000000" pitchFamily="2" charset="2"/>
              <a:buChar char="q"/>
            </a:pPr>
            <a:r>
              <a:rPr lang="en-US" dirty="0" smtClean="0"/>
              <a:t>Whenever you spill a laboratory chemical or discover a spill or release, no matter how small or insignificant the spill appears:</a:t>
            </a:r>
          </a:p>
          <a:p>
            <a:pPr marL="0" indent="0">
              <a:buNone/>
            </a:pPr>
            <a:endParaRPr lang="en-US" dirty="0" smtClean="0"/>
          </a:p>
          <a:p>
            <a:pPr lvl="1">
              <a:buFont typeface="Wingdings" panose="05000000000000000000" pitchFamily="2" charset="2"/>
              <a:buChar char="ü"/>
            </a:pPr>
            <a:r>
              <a:rPr lang="en-US" dirty="0" smtClean="0"/>
              <a:t>Tell your colleagues</a:t>
            </a:r>
          </a:p>
          <a:p>
            <a:pPr lvl="1">
              <a:buFont typeface="Wingdings" panose="05000000000000000000" pitchFamily="2" charset="2"/>
              <a:buChar char="ü"/>
            </a:pPr>
            <a:r>
              <a:rPr lang="en-US" dirty="0" smtClean="0"/>
              <a:t>Tell the Principal Investigator or, in teaching labs, your Professor.</a:t>
            </a:r>
          </a:p>
          <a:p>
            <a:pPr lvl="1">
              <a:buFont typeface="Wingdings" panose="05000000000000000000" pitchFamily="2" charset="2"/>
              <a:buChar char="ü"/>
            </a:pPr>
            <a:r>
              <a:rPr lang="en-US" dirty="0" smtClean="0"/>
              <a:t>If possible tell the Department Safety Officer.</a:t>
            </a:r>
            <a:endParaRPr lang="en-US" dirty="0"/>
          </a:p>
        </p:txBody>
      </p:sp>
      <p:sp>
        <p:nvSpPr>
          <p:cNvPr id="4" name="TextBox 3"/>
          <p:cNvSpPr txBox="1"/>
          <p:nvPr/>
        </p:nvSpPr>
        <p:spPr>
          <a:xfrm>
            <a:off x="6324600" y="473928"/>
            <a:ext cx="1992853" cy="307777"/>
          </a:xfrm>
          <a:prstGeom prst="rect">
            <a:avLst/>
          </a:prstGeom>
          <a:noFill/>
        </p:spPr>
        <p:txBody>
          <a:bodyPr wrap="none" rtlCol="0">
            <a:spAutoFit/>
          </a:bodyPr>
          <a:lstStyle/>
          <a:p>
            <a:r>
              <a:rPr lang="en-US" sz="1400" dirty="0" smtClean="0"/>
              <a:t>Chemical Spill Response</a:t>
            </a:r>
            <a:endParaRPr lang="en-US" sz="1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36290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984920"/>
            <a:ext cx="7543800" cy="3886200"/>
          </a:xfrm>
        </p:spPr>
        <p:txBody>
          <a:bodyPr/>
          <a:lstStyle/>
          <a:p>
            <a:pPr>
              <a:buFont typeface="Wingdings" panose="05000000000000000000" pitchFamily="2" charset="2"/>
              <a:buChar char="q"/>
            </a:pPr>
            <a:r>
              <a:rPr lang="en-US" dirty="0" smtClean="0"/>
              <a:t>  When a spill occurs, if possible, you and others should move well away from the area when determining the appropriate response.</a:t>
            </a:r>
          </a:p>
          <a:p>
            <a:pPr marL="0" indent="0">
              <a:buNone/>
            </a:pPr>
            <a:endParaRPr lang="en-US" dirty="0" smtClean="0"/>
          </a:p>
          <a:p>
            <a:pPr>
              <a:buFont typeface="Wingdings" panose="05000000000000000000" pitchFamily="2" charset="2"/>
              <a:buChar char="q"/>
            </a:pPr>
            <a:r>
              <a:rPr lang="en-US" dirty="0" smtClean="0"/>
              <a:t>There are two types of spills:</a:t>
            </a:r>
          </a:p>
          <a:p>
            <a:pPr lvl="1">
              <a:buFont typeface="Wingdings" panose="05000000000000000000" pitchFamily="2" charset="2"/>
              <a:buChar char="ü"/>
            </a:pPr>
            <a:r>
              <a:rPr lang="en-US" dirty="0" smtClean="0"/>
              <a:t>Simple spills, sometimes called nuisance spills</a:t>
            </a:r>
          </a:p>
          <a:p>
            <a:pPr lvl="1">
              <a:buFont typeface="Wingdings" panose="05000000000000000000" pitchFamily="2" charset="2"/>
              <a:buChar char="ü"/>
            </a:pPr>
            <a:r>
              <a:rPr lang="en-US" dirty="0" smtClean="0"/>
              <a:t>Complex spills otherwise known as Potentially Hazardous Spills </a:t>
            </a:r>
            <a:endParaRPr lang="en-US" dirty="0"/>
          </a:p>
        </p:txBody>
      </p:sp>
      <p:sp>
        <p:nvSpPr>
          <p:cNvPr id="4" name="Title 3"/>
          <p:cNvSpPr>
            <a:spLocks noGrp="1"/>
          </p:cNvSpPr>
          <p:nvPr>
            <p:ph type="title"/>
          </p:nvPr>
        </p:nvSpPr>
        <p:spPr>
          <a:xfrm>
            <a:off x="6172200" y="381000"/>
            <a:ext cx="2133600" cy="381000"/>
          </a:xfrm>
        </p:spPr>
        <p:txBody>
          <a:bodyPr>
            <a:normAutofit/>
          </a:bodyPr>
          <a:lstStyle/>
          <a:p>
            <a:r>
              <a:rPr lang="en-US" sz="1400" b="1" u="sng" dirty="0" smtClean="0">
                <a:latin typeface="+mn-lt"/>
              </a:rPr>
              <a:t>Chemical Spill Response</a:t>
            </a:r>
            <a:endParaRPr lang="en-US" sz="1400" b="1" u="sng" dirty="0">
              <a:latin typeface="+mn-lt"/>
            </a:endParaRPr>
          </a:p>
        </p:txBody>
      </p:sp>
      <p:sp>
        <p:nvSpPr>
          <p:cNvPr id="5" name="TextBox 4"/>
          <p:cNvSpPr txBox="1"/>
          <p:nvPr/>
        </p:nvSpPr>
        <p:spPr>
          <a:xfrm>
            <a:off x="7094054" y="1446311"/>
            <a:ext cx="1051891" cy="307777"/>
          </a:xfrm>
          <a:prstGeom prst="rect">
            <a:avLst/>
          </a:prstGeom>
          <a:noFill/>
        </p:spPr>
        <p:txBody>
          <a:bodyPr wrap="none" rtlCol="0">
            <a:spAutoFit/>
          </a:bodyPr>
          <a:lstStyle/>
          <a:p>
            <a:r>
              <a:rPr lang="en-US" sz="1400" dirty="0" smtClean="0"/>
              <a:t>(Continued)</a:t>
            </a:r>
            <a:endParaRPr lang="en-US" sz="1400" dirty="0"/>
          </a:p>
        </p:txBody>
      </p:sp>
      <p:sp>
        <p:nvSpPr>
          <p:cNvPr id="2" name="TextBox 1"/>
          <p:cNvSpPr txBox="1"/>
          <p:nvPr/>
        </p:nvSpPr>
        <p:spPr>
          <a:xfrm>
            <a:off x="838200" y="907702"/>
            <a:ext cx="7620000" cy="1077218"/>
          </a:xfrm>
          <a:prstGeom prst="rect">
            <a:avLst/>
          </a:prstGeom>
          <a:noFill/>
        </p:spPr>
        <p:txBody>
          <a:bodyPr wrap="square" rtlCol="0">
            <a:spAutoFit/>
          </a:bodyPr>
          <a:lstStyle/>
          <a:p>
            <a:r>
              <a:rPr lang="en-US" sz="3200" u="sng" dirty="0">
                <a:solidFill>
                  <a:prstClr val="black">
                    <a:lumMod val="85000"/>
                    <a:lumOff val="15000"/>
                  </a:prstClr>
                </a:solidFill>
                <a:latin typeface="Impact"/>
                <a:ea typeface="+mj-ea"/>
                <a:cs typeface="+mj-cs"/>
              </a:rPr>
              <a:t>III.  First Steps when a Spill Occurs:  Communication and Determination</a:t>
            </a:r>
            <a:endParaRPr lang="en-US" u="sng"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845298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183479" y="2212512"/>
            <a:ext cx="577215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39725" indent="-339725">
              <a:spcBef>
                <a:spcPct val="20000"/>
              </a:spcBef>
              <a:buClr>
                <a:schemeClr val="accent1"/>
              </a:buClr>
              <a:buFont typeface="Arial" pitchFamily="34" charset="0"/>
              <a:buChar char="•"/>
              <a:tabLst>
                <a:tab pos="1711325" algn="l"/>
              </a:tabLst>
              <a:defRPr sz="2400">
                <a:solidFill>
                  <a:schemeClr val="tx2"/>
                </a:solidFill>
                <a:latin typeface="Times New Roman" pitchFamily="18" charset="0"/>
              </a:defRPr>
            </a:lvl1pPr>
            <a:lvl2pPr marL="742950" indent="-285750">
              <a:spcBef>
                <a:spcPct val="20000"/>
              </a:spcBef>
              <a:buClr>
                <a:schemeClr val="accent1"/>
              </a:buClr>
              <a:buFont typeface="Arial" pitchFamily="34" charset="0"/>
              <a:buChar char="•"/>
              <a:tabLst>
                <a:tab pos="1711325" algn="l"/>
              </a:tabLst>
              <a:defRPr sz="2200">
                <a:solidFill>
                  <a:schemeClr val="tx2"/>
                </a:solidFill>
                <a:latin typeface="Times New Roman" pitchFamily="18" charset="0"/>
              </a:defRPr>
            </a:lvl2pPr>
            <a:lvl3pPr marL="1143000" indent="-228600">
              <a:spcBef>
                <a:spcPct val="20000"/>
              </a:spcBef>
              <a:buClr>
                <a:schemeClr val="accent1"/>
              </a:buClr>
              <a:buFont typeface="Arial" pitchFamily="34" charset="0"/>
              <a:buChar char="•"/>
              <a:tabLst>
                <a:tab pos="1711325" algn="l"/>
              </a:tabLst>
              <a:defRPr sz="2000">
                <a:solidFill>
                  <a:schemeClr val="tx2"/>
                </a:solidFill>
                <a:latin typeface="Times New Roman" pitchFamily="18" charset="0"/>
              </a:defRPr>
            </a:lvl3pPr>
            <a:lvl4pPr marL="1600200" indent="-228600">
              <a:spcBef>
                <a:spcPct val="20000"/>
              </a:spcBef>
              <a:buClr>
                <a:schemeClr val="accent1"/>
              </a:buClr>
              <a:buFont typeface="Arial" pitchFamily="34" charset="0"/>
              <a:buChar char="•"/>
              <a:tabLst>
                <a:tab pos="1711325" algn="l"/>
              </a:tabLst>
              <a:defRPr>
                <a:solidFill>
                  <a:schemeClr val="tx2"/>
                </a:solidFill>
                <a:latin typeface="Times New Roman" pitchFamily="18" charset="0"/>
              </a:defRPr>
            </a:lvl4pPr>
            <a:lvl5pPr marL="2057400" indent="-228600">
              <a:spcBef>
                <a:spcPct val="20000"/>
              </a:spcBef>
              <a:buClr>
                <a:schemeClr val="accent1"/>
              </a:buClr>
              <a:buFont typeface="Arial" pitchFamily="34" charset="0"/>
              <a:buChar char="•"/>
              <a:tabLst>
                <a:tab pos="1711325" algn="l"/>
              </a:tabLst>
              <a:defRPr>
                <a:solidFill>
                  <a:schemeClr val="tx2"/>
                </a:solidFill>
                <a:latin typeface="Times New Roman" pitchFamily="18" charset="0"/>
              </a:defRPr>
            </a:lvl5pPr>
            <a:lvl6pPr marL="25146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6pPr>
            <a:lvl7pPr marL="29718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7pPr>
            <a:lvl8pPr marL="34290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8pPr>
            <a:lvl9pPr marL="38862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9pPr>
          </a:lstStyle>
          <a:p>
            <a:pPr algn="just">
              <a:spcBef>
                <a:spcPct val="0"/>
              </a:spcBef>
              <a:spcAft>
                <a:spcPct val="20000"/>
              </a:spcAft>
              <a:buClrTx/>
              <a:buFont typeface="Wingdings" pitchFamily="2" charset="2"/>
              <a:buChar char="þ"/>
            </a:pPr>
            <a:r>
              <a:rPr lang="en-US" altLang="en-US" sz="2000" b="1" dirty="0" smtClean="0">
                <a:solidFill>
                  <a:schemeClr val="tx1"/>
                </a:solidFill>
                <a:latin typeface="Arial" pitchFamily="34" charset="0"/>
              </a:rPr>
              <a:t>COMPLEX Spills </a:t>
            </a:r>
            <a:r>
              <a:rPr lang="en-US" altLang="en-US" sz="2000" b="1" dirty="0">
                <a:solidFill>
                  <a:schemeClr val="tx1"/>
                </a:solidFill>
                <a:latin typeface="Arial" pitchFamily="34" charset="0"/>
              </a:rPr>
              <a:t>Are Spills Of: </a:t>
            </a:r>
          </a:p>
        </p:txBody>
      </p:sp>
      <p:sp>
        <p:nvSpPr>
          <p:cNvPr id="48131" name="Rectangle 3"/>
          <p:cNvSpPr>
            <a:spLocks noChangeArrowheads="1"/>
          </p:cNvSpPr>
          <p:nvPr/>
        </p:nvSpPr>
        <p:spPr bwMode="auto">
          <a:xfrm>
            <a:off x="468311" y="2612562"/>
            <a:ext cx="4395788"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39725" indent="-339725">
              <a:spcBef>
                <a:spcPct val="20000"/>
              </a:spcBef>
              <a:buClr>
                <a:schemeClr val="accent1"/>
              </a:buClr>
              <a:buFont typeface="Arial" pitchFamily="34" charset="0"/>
              <a:buChar char="•"/>
              <a:tabLst>
                <a:tab pos="1711325" algn="l"/>
              </a:tabLst>
              <a:defRPr sz="2400">
                <a:solidFill>
                  <a:schemeClr val="tx2"/>
                </a:solidFill>
                <a:latin typeface="Times New Roman" pitchFamily="18" charset="0"/>
              </a:defRPr>
            </a:lvl1pPr>
            <a:lvl2pPr marL="742950" indent="-285750">
              <a:spcBef>
                <a:spcPct val="20000"/>
              </a:spcBef>
              <a:buClr>
                <a:schemeClr val="accent1"/>
              </a:buClr>
              <a:buFont typeface="Arial" pitchFamily="34" charset="0"/>
              <a:buChar char="•"/>
              <a:tabLst>
                <a:tab pos="1711325" algn="l"/>
              </a:tabLst>
              <a:defRPr sz="2200">
                <a:solidFill>
                  <a:schemeClr val="tx2"/>
                </a:solidFill>
                <a:latin typeface="Times New Roman" pitchFamily="18" charset="0"/>
              </a:defRPr>
            </a:lvl2pPr>
            <a:lvl3pPr marL="1143000" indent="-228600">
              <a:spcBef>
                <a:spcPct val="20000"/>
              </a:spcBef>
              <a:buClr>
                <a:schemeClr val="accent1"/>
              </a:buClr>
              <a:buFont typeface="Arial" pitchFamily="34" charset="0"/>
              <a:buChar char="•"/>
              <a:tabLst>
                <a:tab pos="1711325" algn="l"/>
              </a:tabLst>
              <a:defRPr sz="2000">
                <a:solidFill>
                  <a:schemeClr val="tx2"/>
                </a:solidFill>
                <a:latin typeface="Times New Roman" pitchFamily="18" charset="0"/>
              </a:defRPr>
            </a:lvl3pPr>
            <a:lvl4pPr marL="1600200" indent="-228600">
              <a:spcBef>
                <a:spcPct val="20000"/>
              </a:spcBef>
              <a:buClr>
                <a:schemeClr val="accent1"/>
              </a:buClr>
              <a:buFont typeface="Arial" pitchFamily="34" charset="0"/>
              <a:buChar char="•"/>
              <a:tabLst>
                <a:tab pos="1711325" algn="l"/>
              </a:tabLst>
              <a:defRPr>
                <a:solidFill>
                  <a:schemeClr val="tx2"/>
                </a:solidFill>
                <a:latin typeface="Times New Roman" pitchFamily="18" charset="0"/>
              </a:defRPr>
            </a:lvl4pPr>
            <a:lvl5pPr marL="2057400" indent="-228600">
              <a:spcBef>
                <a:spcPct val="20000"/>
              </a:spcBef>
              <a:buClr>
                <a:schemeClr val="accent1"/>
              </a:buClr>
              <a:buFont typeface="Arial" pitchFamily="34" charset="0"/>
              <a:buChar char="•"/>
              <a:tabLst>
                <a:tab pos="1711325" algn="l"/>
              </a:tabLst>
              <a:defRPr>
                <a:solidFill>
                  <a:schemeClr val="tx2"/>
                </a:solidFill>
                <a:latin typeface="Times New Roman" pitchFamily="18" charset="0"/>
              </a:defRPr>
            </a:lvl5pPr>
            <a:lvl6pPr marL="25146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6pPr>
            <a:lvl7pPr marL="29718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7pPr>
            <a:lvl8pPr marL="34290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8pPr>
            <a:lvl9pPr marL="38862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9pPr>
          </a:lstStyle>
          <a:p>
            <a:pPr algn="just" eaLnBrk="0" hangingPunct="0">
              <a:spcBef>
                <a:spcPct val="0"/>
              </a:spcBef>
              <a:spcAft>
                <a:spcPct val="20000"/>
              </a:spcAft>
              <a:buClrTx/>
              <a:buFont typeface="Wingdings" pitchFamily="2" charset="2"/>
              <a:buChar char="ü"/>
            </a:pPr>
            <a:r>
              <a:rPr lang="en-US" altLang="en-US" sz="2000" b="1" dirty="0">
                <a:solidFill>
                  <a:schemeClr val="tx1"/>
                </a:solidFill>
                <a:latin typeface="Arial" pitchFamily="34" charset="0"/>
              </a:rPr>
              <a:t>Greater Than Four Liters.</a:t>
            </a:r>
          </a:p>
          <a:p>
            <a:pPr algn="just" eaLnBrk="0" hangingPunct="0">
              <a:spcBef>
                <a:spcPct val="0"/>
              </a:spcBef>
              <a:spcAft>
                <a:spcPct val="20000"/>
              </a:spcAft>
              <a:buClrTx/>
              <a:buFont typeface="Wingdings" pitchFamily="2" charset="2"/>
              <a:buChar char="ü"/>
            </a:pPr>
            <a:r>
              <a:rPr lang="en-US" altLang="en-US" sz="2000" b="1" dirty="0">
                <a:solidFill>
                  <a:schemeClr val="tx1"/>
                </a:solidFill>
                <a:latin typeface="Arial" pitchFamily="34" charset="0"/>
              </a:rPr>
              <a:t>Potential Risk is High.</a:t>
            </a:r>
          </a:p>
          <a:p>
            <a:pPr algn="just" eaLnBrk="0" hangingPunct="0">
              <a:spcBef>
                <a:spcPct val="0"/>
              </a:spcBef>
              <a:spcAft>
                <a:spcPct val="20000"/>
              </a:spcAft>
              <a:buClrTx/>
              <a:buFont typeface="Wingdings" pitchFamily="2" charset="2"/>
              <a:buChar char="ü"/>
            </a:pPr>
            <a:r>
              <a:rPr lang="en-US" altLang="en-US" sz="2000" b="1" dirty="0">
                <a:solidFill>
                  <a:schemeClr val="tx1"/>
                </a:solidFill>
                <a:latin typeface="Arial" pitchFamily="34" charset="0"/>
              </a:rPr>
              <a:t>Smaller Spills Of Materials Of:</a:t>
            </a:r>
          </a:p>
        </p:txBody>
      </p:sp>
      <p:sp>
        <p:nvSpPr>
          <p:cNvPr id="48132" name="Rectangle 4"/>
          <p:cNvSpPr>
            <a:spLocks noChangeArrowheads="1"/>
          </p:cNvSpPr>
          <p:nvPr/>
        </p:nvSpPr>
        <p:spPr bwMode="auto">
          <a:xfrm>
            <a:off x="228600" y="1312863"/>
            <a:ext cx="8064500" cy="582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chemeClr val="accent1"/>
              </a:buClr>
              <a:buFont typeface="Arial" pitchFamily="34" charset="0"/>
              <a:buChar char="•"/>
              <a:defRPr sz="2400">
                <a:solidFill>
                  <a:schemeClr val="tx2"/>
                </a:solidFill>
                <a:latin typeface="Times New Roman" pitchFamily="18" charset="0"/>
              </a:defRPr>
            </a:lvl1pPr>
            <a:lvl2pPr marL="742950" indent="-285750">
              <a:spcBef>
                <a:spcPct val="20000"/>
              </a:spcBef>
              <a:buClr>
                <a:schemeClr val="accent1"/>
              </a:buClr>
              <a:buFont typeface="Arial" pitchFamily="34" charset="0"/>
              <a:buChar char="•"/>
              <a:defRPr sz="2200">
                <a:solidFill>
                  <a:schemeClr val="tx2"/>
                </a:solidFill>
                <a:latin typeface="Times New Roman" pitchFamily="18" charset="0"/>
              </a:defRPr>
            </a:lvl2pPr>
            <a:lvl3pPr marL="1143000" indent="-228600">
              <a:spcBef>
                <a:spcPct val="20000"/>
              </a:spcBef>
              <a:buClr>
                <a:schemeClr val="accent1"/>
              </a:buClr>
              <a:buFont typeface="Arial" pitchFamily="34" charset="0"/>
              <a:buChar char="•"/>
              <a:defRPr sz="2000">
                <a:solidFill>
                  <a:schemeClr val="tx2"/>
                </a:solidFill>
                <a:latin typeface="Times New Roman" pitchFamily="18" charset="0"/>
              </a:defRPr>
            </a:lvl3pPr>
            <a:lvl4pPr marL="1600200" indent="-228600">
              <a:spcBef>
                <a:spcPct val="20000"/>
              </a:spcBef>
              <a:buClr>
                <a:schemeClr val="accent1"/>
              </a:buClr>
              <a:buFont typeface="Arial" pitchFamily="34" charset="0"/>
              <a:buChar char="•"/>
              <a:defRPr>
                <a:solidFill>
                  <a:schemeClr val="tx2"/>
                </a:solidFill>
                <a:latin typeface="Times New Roman" pitchFamily="18" charset="0"/>
              </a:defRPr>
            </a:lvl4pPr>
            <a:lvl5pPr marL="2057400" indent="-228600">
              <a:spcBef>
                <a:spcPct val="20000"/>
              </a:spcBef>
              <a:buClr>
                <a:schemeClr val="accent1"/>
              </a:buClr>
              <a:buFont typeface="Arial" pitchFamily="34" charset="0"/>
              <a:buChar char="•"/>
              <a:defRPr>
                <a:solidFill>
                  <a:schemeClr val="tx2"/>
                </a:solidFill>
                <a:latin typeface="Times New Roman" pitchFamily="18" charset="0"/>
              </a:defRPr>
            </a:lvl5pPr>
            <a:lvl6pPr marL="25146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6pPr>
            <a:lvl7pPr marL="29718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7pPr>
            <a:lvl8pPr marL="34290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8pPr>
            <a:lvl9pPr marL="38862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9pPr>
          </a:lstStyle>
          <a:p>
            <a:pPr eaLnBrk="0" hangingPunct="0">
              <a:spcBef>
                <a:spcPct val="0"/>
              </a:spcBef>
              <a:buClrTx/>
              <a:buFontTx/>
              <a:buNone/>
            </a:pPr>
            <a:r>
              <a:rPr lang="en-US" altLang="en-US" sz="3200" u="sng" dirty="0" smtClean="0">
                <a:solidFill>
                  <a:schemeClr val="tx1"/>
                </a:solidFill>
                <a:latin typeface="+mj-lt"/>
              </a:rPr>
              <a:t>COMPLEX SPILLS</a:t>
            </a:r>
            <a:r>
              <a:rPr lang="en-US" altLang="en-US" sz="3200" dirty="0" smtClean="0">
                <a:solidFill>
                  <a:schemeClr val="tx1"/>
                </a:solidFill>
                <a:latin typeface="+mj-lt"/>
              </a:rPr>
              <a:t>:</a:t>
            </a:r>
            <a:endParaRPr lang="en-US" altLang="en-US" sz="3200" dirty="0">
              <a:solidFill>
                <a:schemeClr val="tx1"/>
              </a:solidFill>
              <a:latin typeface="+mj-lt"/>
            </a:endParaRPr>
          </a:p>
        </p:txBody>
      </p:sp>
      <p:sp>
        <p:nvSpPr>
          <p:cNvPr id="48133" name="Rectangle 5"/>
          <p:cNvSpPr>
            <a:spLocks noChangeArrowheads="1"/>
          </p:cNvSpPr>
          <p:nvPr/>
        </p:nvSpPr>
        <p:spPr bwMode="auto">
          <a:xfrm>
            <a:off x="830262" y="3782995"/>
            <a:ext cx="3671887"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39725" indent="-339725">
              <a:spcBef>
                <a:spcPct val="20000"/>
              </a:spcBef>
              <a:buClr>
                <a:schemeClr val="accent1"/>
              </a:buClr>
              <a:buFont typeface="Arial" pitchFamily="34" charset="0"/>
              <a:buChar char="•"/>
              <a:tabLst>
                <a:tab pos="1711325" algn="l"/>
              </a:tabLst>
              <a:defRPr sz="2400">
                <a:solidFill>
                  <a:schemeClr val="tx2"/>
                </a:solidFill>
                <a:latin typeface="Times New Roman" pitchFamily="18" charset="0"/>
              </a:defRPr>
            </a:lvl1pPr>
            <a:lvl2pPr marL="742950" indent="-285750">
              <a:spcBef>
                <a:spcPct val="20000"/>
              </a:spcBef>
              <a:buClr>
                <a:schemeClr val="accent1"/>
              </a:buClr>
              <a:buFont typeface="Arial" pitchFamily="34" charset="0"/>
              <a:buChar char="•"/>
              <a:tabLst>
                <a:tab pos="1711325" algn="l"/>
              </a:tabLst>
              <a:defRPr sz="2200">
                <a:solidFill>
                  <a:schemeClr val="tx2"/>
                </a:solidFill>
                <a:latin typeface="Times New Roman" pitchFamily="18" charset="0"/>
              </a:defRPr>
            </a:lvl2pPr>
            <a:lvl3pPr marL="1143000" indent="-228600">
              <a:spcBef>
                <a:spcPct val="20000"/>
              </a:spcBef>
              <a:buClr>
                <a:schemeClr val="accent1"/>
              </a:buClr>
              <a:buFont typeface="Arial" pitchFamily="34" charset="0"/>
              <a:buChar char="•"/>
              <a:tabLst>
                <a:tab pos="1711325" algn="l"/>
              </a:tabLst>
              <a:defRPr sz="2000">
                <a:solidFill>
                  <a:schemeClr val="tx2"/>
                </a:solidFill>
                <a:latin typeface="Times New Roman" pitchFamily="18" charset="0"/>
              </a:defRPr>
            </a:lvl3pPr>
            <a:lvl4pPr marL="1600200" indent="-228600">
              <a:spcBef>
                <a:spcPct val="20000"/>
              </a:spcBef>
              <a:buClr>
                <a:schemeClr val="accent1"/>
              </a:buClr>
              <a:buFont typeface="Arial" pitchFamily="34" charset="0"/>
              <a:buChar char="•"/>
              <a:tabLst>
                <a:tab pos="1711325" algn="l"/>
              </a:tabLst>
              <a:defRPr>
                <a:solidFill>
                  <a:schemeClr val="tx2"/>
                </a:solidFill>
                <a:latin typeface="Times New Roman" pitchFamily="18" charset="0"/>
              </a:defRPr>
            </a:lvl4pPr>
            <a:lvl5pPr marL="2057400" indent="-228600">
              <a:spcBef>
                <a:spcPct val="20000"/>
              </a:spcBef>
              <a:buClr>
                <a:schemeClr val="accent1"/>
              </a:buClr>
              <a:buFont typeface="Arial" pitchFamily="34" charset="0"/>
              <a:buChar char="•"/>
              <a:tabLst>
                <a:tab pos="1711325" algn="l"/>
              </a:tabLst>
              <a:defRPr>
                <a:solidFill>
                  <a:schemeClr val="tx2"/>
                </a:solidFill>
                <a:latin typeface="Times New Roman" pitchFamily="18" charset="0"/>
              </a:defRPr>
            </a:lvl5pPr>
            <a:lvl6pPr marL="25146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6pPr>
            <a:lvl7pPr marL="29718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7pPr>
            <a:lvl8pPr marL="34290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8pPr>
            <a:lvl9pPr marL="3886200" indent="-228600" fontAlgn="base">
              <a:spcBef>
                <a:spcPct val="20000"/>
              </a:spcBef>
              <a:spcAft>
                <a:spcPct val="0"/>
              </a:spcAft>
              <a:buClr>
                <a:schemeClr val="accent1"/>
              </a:buClr>
              <a:buFont typeface="Arial" pitchFamily="34" charset="0"/>
              <a:buChar char="•"/>
              <a:tabLst>
                <a:tab pos="1711325" algn="l"/>
              </a:tabLst>
              <a:defRPr>
                <a:solidFill>
                  <a:schemeClr val="tx2"/>
                </a:solidFill>
                <a:latin typeface="Times New Roman" pitchFamily="18" charset="0"/>
              </a:defRPr>
            </a:lvl9pPr>
          </a:lstStyle>
          <a:p>
            <a:pPr algn="just" eaLnBrk="0" hangingPunct="0">
              <a:spcBef>
                <a:spcPct val="0"/>
              </a:spcBef>
              <a:spcAft>
                <a:spcPct val="20000"/>
              </a:spcAft>
              <a:buClrTx/>
              <a:buFont typeface="Wingdings" pitchFamily="2" charset="2"/>
              <a:buChar char="ý"/>
            </a:pPr>
            <a:r>
              <a:rPr lang="en-US" altLang="en-US" sz="2000" b="1" dirty="0">
                <a:solidFill>
                  <a:schemeClr val="tx1"/>
                </a:solidFill>
                <a:latin typeface="Arial" pitchFamily="34" charset="0"/>
              </a:rPr>
              <a:t>Low </a:t>
            </a:r>
            <a:r>
              <a:rPr lang="en-US" altLang="en-US" sz="2000" b="1" dirty="0" err="1">
                <a:solidFill>
                  <a:schemeClr val="tx1"/>
                </a:solidFill>
                <a:latin typeface="Arial" pitchFamily="34" charset="0"/>
              </a:rPr>
              <a:t>Ld</a:t>
            </a:r>
            <a:r>
              <a:rPr lang="en-US" altLang="en-US" sz="2000" b="1" dirty="0">
                <a:solidFill>
                  <a:schemeClr val="tx1"/>
                </a:solidFill>
                <a:latin typeface="Arial" pitchFamily="34" charset="0"/>
              </a:rPr>
              <a:t> 50.</a:t>
            </a:r>
          </a:p>
          <a:p>
            <a:pPr algn="just" eaLnBrk="0" hangingPunct="0">
              <a:spcBef>
                <a:spcPct val="0"/>
              </a:spcBef>
              <a:spcAft>
                <a:spcPct val="20000"/>
              </a:spcAft>
              <a:buClrTx/>
              <a:buFont typeface="Wingdings" pitchFamily="2" charset="2"/>
              <a:buChar char="ý"/>
            </a:pPr>
            <a:r>
              <a:rPr lang="en-US" altLang="en-US" sz="2000" b="1" dirty="0">
                <a:solidFill>
                  <a:schemeClr val="tx1"/>
                </a:solidFill>
                <a:latin typeface="Arial" pitchFamily="34" charset="0"/>
              </a:rPr>
              <a:t>Carcinogens.</a:t>
            </a:r>
          </a:p>
          <a:p>
            <a:pPr algn="just" eaLnBrk="0" hangingPunct="0">
              <a:spcBef>
                <a:spcPct val="0"/>
              </a:spcBef>
              <a:spcAft>
                <a:spcPct val="20000"/>
              </a:spcAft>
              <a:buClrTx/>
              <a:buFont typeface="Wingdings" pitchFamily="2" charset="2"/>
              <a:buChar char="ý"/>
            </a:pPr>
            <a:r>
              <a:rPr lang="en-US" altLang="en-US" sz="2000" b="1" dirty="0">
                <a:solidFill>
                  <a:schemeClr val="tx1"/>
                </a:solidFill>
                <a:latin typeface="Arial" pitchFamily="34" charset="0"/>
              </a:rPr>
              <a:t>Flammables.</a:t>
            </a:r>
          </a:p>
          <a:p>
            <a:pPr algn="just" eaLnBrk="0" hangingPunct="0">
              <a:spcBef>
                <a:spcPct val="0"/>
              </a:spcBef>
              <a:spcAft>
                <a:spcPct val="20000"/>
              </a:spcAft>
              <a:buClrTx/>
              <a:buFont typeface="Wingdings" pitchFamily="2" charset="2"/>
              <a:buChar char="ý"/>
            </a:pPr>
            <a:r>
              <a:rPr lang="en-US" altLang="en-US" sz="2000" b="1" dirty="0">
                <a:solidFill>
                  <a:schemeClr val="tx1"/>
                </a:solidFill>
                <a:latin typeface="Arial" pitchFamily="34" charset="0"/>
              </a:rPr>
              <a:t>Unknown Toxicity.</a:t>
            </a:r>
          </a:p>
          <a:p>
            <a:pPr algn="just" eaLnBrk="0" hangingPunct="0">
              <a:spcBef>
                <a:spcPct val="0"/>
              </a:spcBef>
              <a:spcAft>
                <a:spcPct val="20000"/>
              </a:spcAft>
              <a:buClrTx/>
              <a:buFont typeface="Wingdings" pitchFamily="2" charset="2"/>
              <a:buChar char="ý"/>
            </a:pPr>
            <a:r>
              <a:rPr lang="en-US" altLang="en-US" sz="2000" b="1" dirty="0">
                <a:solidFill>
                  <a:schemeClr val="tx1"/>
                </a:solidFill>
                <a:latin typeface="Arial" pitchFamily="34" charset="0"/>
              </a:rPr>
              <a:t>Unknown High Toxicity.</a:t>
            </a:r>
          </a:p>
        </p:txBody>
      </p:sp>
      <p:grpSp>
        <p:nvGrpSpPr>
          <p:cNvPr id="48134" name="Group 6"/>
          <p:cNvGrpSpPr>
            <a:grpSpLocks/>
          </p:cNvGrpSpPr>
          <p:nvPr/>
        </p:nvGrpSpPr>
        <p:grpSpPr bwMode="auto">
          <a:xfrm>
            <a:off x="4724400" y="2438400"/>
            <a:ext cx="3810000" cy="3516313"/>
            <a:chOff x="3216" y="1779"/>
            <a:chExt cx="2193" cy="1972"/>
          </a:xfrm>
        </p:grpSpPr>
        <p:sp>
          <p:nvSpPr>
            <p:cNvPr id="48137" name="Freeform 7"/>
            <p:cNvSpPr>
              <a:spLocks/>
            </p:cNvSpPr>
            <p:nvPr/>
          </p:nvSpPr>
          <p:spPr bwMode="auto">
            <a:xfrm>
              <a:off x="3305" y="2072"/>
              <a:ext cx="2104" cy="1679"/>
            </a:xfrm>
            <a:custGeom>
              <a:avLst/>
              <a:gdLst>
                <a:gd name="T0" fmla="*/ 0 w 2462"/>
                <a:gd name="T1" fmla="*/ 57 h 1236"/>
                <a:gd name="T2" fmla="*/ 1303 w 2462"/>
                <a:gd name="T3" fmla="*/ 0 h 1236"/>
                <a:gd name="T4" fmla="*/ 1314 w 2462"/>
                <a:gd name="T5" fmla="*/ 513 h 1236"/>
                <a:gd name="T6" fmla="*/ 1017 w 2462"/>
                <a:gd name="T7" fmla="*/ 4210 h 1236"/>
                <a:gd name="T8" fmla="*/ 149 w 2462"/>
                <a:gd name="T9" fmla="*/ 4140 h 1236"/>
                <a:gd name="T10" fmla="*/ 116 w 2462"/>
                <a:gd name="T11" fmla="*/ 3812 h 1236"/>
                <a:gd name="T12" fmla="*/ 113 w 2462"/>
                <a:gd name="T13" fmla="*/ 3755 h 1236"/>
                <a:gd name="T14" fmla="*/ 101 w 2462"/>
                <a:gd name="T15" fmla="*/ 3603 h 1236"/>
                <a:gd name="T16" fmla="*/ 85 w 2462"/>
                <a:gd name="T17" fmla="*/ 3389 h 1236"/>
                <a:gd name="T18" fmla="*/ 68 w 2462"/>
                <a:gd name="T19" fmla="*/ 3135 h 1236"/>
                <a:gd name="T20" fmla="*/ 49 w 2462"/>
                <a:gd name="T21" fmla="*/ 2887 h 1236"/>
                <a:gd name="T22" fmla="*/ 32 w 2462"/>
                <a:gd name="T23" fmla="*/ 2658 h 1236"/>
                <a:gd name="T24" fmla="*/ 20 w 2462"/>
                <a:gd name="T25" fmla="*/ 2490 h 1236"/>
                <a:gd name="T26" fmla="*/ 14 w 2462"/>
                <a:gd name="T27" fmla="*/ 2414 h 1236"/>
                <a:gd name="T28" fmla="*/ 13 w 2462"/>
                <a:gd name="T29" fmla="*/ 2135 h 1236"/>
                <a:gd name="T30" fmla="*/ 15 w 2462"/>
                <a:gd name="T31" fmla="*/ 1574 h 1236"/>
                <a:gd name="T32" fmla="*/ 18 w 2462"/>
                <a:gd name="T33" fmla="*/ 1026 h 1236"/>
                <a:gd name="T34" fmla="*/ 19 w 2462"/>
                <a:gd name="T35" fmla="*/ 778 h 1236"/>
                <a:gd name="T36" fmla="*/ 0 w 2462"/>
                <a:gd name="T37" fmla="*/ 57 h 12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462" h="1236">
                  <a:moveTo>
                    <a:pt x="0" y="17"/>
                  </a:moveTo>
                  <a:lnTo>
                    <a:pt x="2442" y="0"/>
                  </a:lnTo>
                  <a:lnTo>
                    <a:pt x="2462" y="151"/>
                  </a:lnTo>
                  <a:lnTo>
                    <a:pt x="1906" y="1236"/>
                  </a:lnTo>
                  <a:lnTo>
                    <a:pt x="280" y="1216"/>
                  </a:lnTo>
                  <a:lnTo>
                    <a:pt x="218" y="1120"/>
                  </a:lnTo>
                  <a:lnTo>
                    <a:pt x="211" y="1103"/>
                  </a:lnTo>
                  <a:lnTo>
                    <a:pt x="190" y="1058"/>
                  </a:lnTo>
                  <a:lnTo>
                    <a:pt x="160" y="995"/>
                  </a:lnTo>
                  <a:lnTo>
                    <a:pt x="126" y="921"/>
                  </a:lnTo>
                  <a:lnTo>
                    <a:pt x="91" y="847"/>
                  </a:lnTo>
                  <a:lnTo>
                    <a:pt x="60" y="781"/>
                  </a:lnTo>
                  <a:lnTo>
                    <a:pt x="38" y="731"/>
                  </a:lnTo>
                  <a:lnTo>
                    <a:pt x="26" y="709"/>
                  </a:lnTo>
                  <a:lnTo>
                    <a:pt x="24" y="627"/>
                  </a:lnTo>
                  <a:lnTo>
                    <a:pt x="28" y="462"/>
                  </a:lnTo>
                  <a:lnTo>
                    <a:pt x="33" y="301"/>
                  </a:lnTo>
                  <a:lnTo>
                    <a:pt x="35" y="229"/>
                  </a:lnTo>
                  <a:lnTo>
                    <a:pt x="0" y="17"/>
                  </a:lnTo>
                  <a:close/>
                </a:path>
              </a:pathLst>
            </a:custGeom>
            <a:solidFill>
              <a:srgbClr val="EDD6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38" name="Freeform 8"/>
            <p:cNvSpPr>
              <a:spLocks/>
            </p:cNvSpPr>
            <p:nvPr/>
          </p:nvSpPr>
          <p:spPr bwMode="auto">
            <a:xfrm>
              <a:off x="3216" y="1920"/>
              <a:ext cx="347" cy="986"/>
            </a:xfrm>
            <a:custGeom>
              <a:avLst/>
              <a:gdLst>
                <a:gd name="T0" fmla="*/ 217 w 406"/>
                <a:gd name="T1" fmla="*/ 1406 h 726"/>
                <a:gd name="T2" fmla="*/ 193 w 406"/>
                <a:gd name="T3" fmla="*/ 1175 h 726"/>
                <a:gd name="T4" fmla="*/ 152 w 406"/>
                <a:gd name="T5" fmla="*/ 972 h 726"/>
                <a:gd name="T6" fmla="*/ 110 w 406"/>
                <a:gd name="T7" fmla="*/ 634 h 726"/>
                <a:gd name="T8" fmla="*/ 49 w 406"/>
                <a:gd name="T9" fmla="*/ 274 h 726"/>
                <a:gd name="T10" fmla="*/ 0 w 406"/>
                <a:gd name="T11" fmla="*/ 0 h 726"/>
                <a:gd name="T12" fmla="*/ 14 w 406"/>
                <a:gd name="T13" fmla="*/ 455 h 726"/>
                <a:gd name="T14" fmla="*/ 65 w 406"/>
                <a:gd name="T15" fmla="*/ 1222 h 726"/>
                <a:gd name="T16" fmla="*/ 55 w 406"/>
                <a:gd name="T17" fmla="*/ 1880 h 726"/>
                <a:gd name="T18" fmla="*/ 11 w 406"/>
                <a:gd name="T19" fmla="*/ 2055 h 726"/>
                <a:gd name="T20" fmla="*/ 90 w 406"/>
                <a:gd name="T21" fmla="*/ 2223 h 726"/>
                <a:gd name="T22" fmla="*/ 138 w 406"/>
                <a:gd name="T23" fmla="*/ 2378 h 726"/>
                <a:gd name="T24" fmla="*/ 186 w 406"/>
                <a:gd name="T25" fmla="*/ 2470 h 726"/>
                <a:gd name="T26" fmla="*/ 172 w 406"/>
                <a:gd name="T27" fmla="*/ 2127 h 726"/>
                <a:gd name="T28" fmla="*/ 186 w 406"/>
                <a:gd name="T29" fmla="*/ 1680 h 726"/>
                <a:gd name="T30" fmla="*/ 187 w 406"/>
                <a:gd name="T31" fmla="*/ 1665 h 726"/>
                <a:gd name="T32" fmla="*/ 191 w 406"/>
                <a:gd name="T33" fmla="*/ 1642 h 726"/>
                <a:gd name="T34" fmla="*/ 197 w 406"/>
                <a:gd name="T35" fmla="*/ 1597 h 726"/>
                <a:gd name="T36" fmla="*/ 203 w 406"/>
                <a:gd name="T37" fmla="*/ 1551 h 726"/>
                <a:gd name="T38" fmla="*/ 209 w 406"/>
                <a:gd name="T39" fmla="*/ 1502 h 726"/>
                <a:gd name="T40" fmla="*/ 214 w 406"/>
                <a:gd name="T41" fmla="*/ 1461 h 726"/>
                <a:gd name="T42" fmla="*/ 216 w 406"/>
                <a:gd name="T43" fmla="*/ 1426 h 726"/>
                <a:gd name="T44" fmla="*/ 217 w 406"/>
                <a:gd name="T45" fmla="*/ 1406 h 72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406" h="726">
                  <a:moveTo>
                    <a:pt x="406" y="413"/>
                  </a:moveTo>
                  <a:lnTo>
                    <a:pt x="361" y="345"/>
                  </a:lnTo>
                  <a:lnTo>
                    <a:pt x="284" y="286"/>
                  </a:lnTo>
                  <a:lnTo>
                    <a:pt x="207" y="186"/>
                  </a:lnTo>
                  <a:lnTo>
                    <a:pt x="91" y="81"/>
                  </a:lnTo>
                  <a:lnTo>
                    <a:pt x="0" y="0"/>
                  </a:lnTo>
                  <a:lnTo>
                    <a:pt x="26" y="134"/>
                  </a:lnTo>
                  <a:lnTo>
                    <a:pt x="122" y="359"/>
                  </a:lnTo>
                  <a:lnTo>
                    <a:pt x="103" y="552"/>
                  </a:lnTo>
                  <a:lnTo>
                    <a:pt x="20" y="604"/>
                  </a:lnTo>
                  <a:lnTo>
                    <a:pt x="168" y="653"/>
                  </a:lnTo>
                  <a:lnTo>
                    <a:pt x="258" y="699"/>
                  </a:lnTo>
                  <a:lnTo>
                    <a:pt x="349" y="726"/>
                  </a:lnTo>
                  <a:lnTo>
                    <a:pt x="322" y="625"/>
                  </a:lnTo>
                  <a:lnTo>
                    <a:pt x="349" y="494"/>
                  </a:lnTo>
                  <a:lnTo>
                    <a:pt x="351" y="490"/>
                  </a:lnTo>
                  <a:lnTo>
                    <a:pt x="359" y="482"/>
                  </a:lnTo>
                  <a:lnTo>
                    <a:pt x="369" y="470"/>
                  </a:lnTo>
                  <a:lnTo>
                    <a:pt x="380" y="456"/>
                  </a:lnTo>
                  <a:lnTo>
                    <a:pt x="391" y="441"/>
                  </a:lnTo>
                  <a:lnTo>
                    <a:pt x="400" y="429"/>
                  </a:lnTo>
                  <a:lnTo>
                    <a:pt x="405" y="419"/>
                  </a:lnTo>
                  <a:lnTo>
                    <a:pt x="406" y="413"/>
                  </a:lnTo>
                  <a:close/>
                </a:path>
              </a:pathLst>
            </a:custGeom>
            <a:solidFill>
              <a:srgbClr val="FF7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39" name="Freeform 9"/>
            <p:cNvSpPr>
              <a:spLocks/>
            </p:cNvSpPr>
            <p:nvPr/>
          </p:nvSpPr>
          <p:spPr bwMode="auto">
            <a:xfrm>
              <a:off x="3307" y="1779"/>
              <a:ext cx="2101" cy="1842"/>
            </a:xfrm>
            <a:custGeom>
              <a:avLst/>
              <a:gdLst>
                <a:gd name="T0" fmla="*/ 1004 w 2455"/>
                <a:gd name="T1" fmla="*/ 4424 h 1356"/>
                <a:gd name="T2" fmla="*/ 1080 w 2455"/>
                <a:gd name="T3" fmla="*/ 3522 h 1356"/>
                <a:gd name="T4" fmla="*/ 1148 w 2455"/>
                <a:gd name="T5" fmla="*/ 2699 h 1356"/>
                <a:gd name="T6" fmla="*/ 1184 w 2455"/>
                <a:gd name="T7" fmla="*/ 959 h 1356"/>
                <a:gd name="T8" fmla="*/ 1194 w 2455"/>
                <a:gd name="T9" fmla="*/ 1890 h 1356"/>
                <a:gd name="T10" fmla="*/ 1161 w 2455"/>
                <a:gd name="T11" fmla="*/ 2176 h 1356"/>
                <a:gd name="T12" fmla="*/ 1133 w 2455"/>
                <a:gd name="T13" fmla="*/ 2240 h 1356"/>
                <a:gd name="T14" fmla="*/ 1039 w 2455"/>
                <a:gd name="T15" fmla="*/ 2163 h 1356"/>
                <a:gd name="T16" fmla="*/ 875 w 2455"/>
                <a:gd name="T17" fmla="*/ 1972 h 1356"/>
                <a:gd name="T18" fmla="*/ 828 w 2455"/>
                <a:gd name="T19" fmla="*/ 1987 h 1356"/>
                <a:gd name="T20" fmla="*/ 876 w 2455"/>
                <a:gd name="T21" fmla="*/ 2210 h 1356"/>
                <a:gd name="T22" fmla="*/ 804 w 2455"/>
                <a:gd name="T23" fmla="*/ 2561 h 1356"/>
                <a:gd name="T24" fmla="*/ 847 w 2455"/>
                <a:gd name="T25" fmla="*/ 2652 h 1356"/>
                <a:gd name="T26" fmla="*/ 993 w 2455"/>
                <a:gd name="T27" fmla="*/ 2622 h 1356"/>
                <a:gd name="T28" fmla="*/ 1060 w 2455"/>
                <a:gd name="T29" fmla="*/ 2888 h 1356"/>
                <a:gd name="T30" fmla="*/ 989 w 2455"/>
                <a:gd name="T31" fmla="*/ 3166 h 1356"/>
                <a:gd name="T32" fmla="*/ 889 w 2455"/>
                <a:gd name="T33" fmla="*/ 3222 h 1356"/>
                <a:gd name="T34" fmla="*/ 750 w 2455"/>
                <a:gd name="T35" fmla="*/ 3218 h 1356"/>
                <a:gd name="T36" fmla="*/ 683 w 2455"/>
                <a:gd name="T37" fmla="*/ 3412 h 1356"/>
                <a:gd name="T38" fmla="*/ 775 w 2455"/>
                <a:gd name="T39" fmla="*/ 3574 h 1356"/>
                <a:gd name="T40" fmla="*/ 869 w 2455"/>
                <a:gd name="T41" fmla="*/ 3835 h 1356"/>
                <a:gd name="T42" fmla="*/ 817 w 2455"/>
                <a:gd name="T43" fmla="*/ 4181 h 1356"/>
                <a:gd name="T44" fmla="*/ 724 w 2455"/>
                <a:gd name="T45" fmla="*/ 4077 h 1356"/>
                <a:gd name="T46" fmla="*/ 638 w 2455"/>
                <a:gd name="T47" fmla="*/ 3903 h 1356"/>
                <a:gd name="T48" fmla="*/ 573 w 2455"/>
                <a:gd name="T49" fmla="*/ 3886 h 1356"/>
                <a:gd name="T50" fmla="*/ 454 w 2455"/>
                <a:gd name="T51" fmla="*/ 4045 h 1356"/>
                <a:gd name="T52" fmla="*/ 365 w 2455"/>
                <a:gd name="T53" fmla="*/ 4053 h 1356"/>
                <a:gd name="T54" fmla="*/ 315 w 2455"/>
                <a:gd name="T55" fmla="*/ 3740 h 1356"/>
                <a:gd name="T56" fmla="*/ 389 w 2455"/>
                <a:gd name="T57" fmla="*/ 3532 h 1356"/>
                <a:gd name="T58" fmla="*/ 323 w 2455"/>
                <a:gd name="T59" fmla="*/ 3449 h 1356"/>
                <a:gd name="T60" fmla="*/ 264 w 2455"/>
                <a:gd name="T61" fmla="*/ 3479 h 1356"/>
                <a:gd name="T62" fmla="*/ 175 w 2455"/>
                <a:gd name="T63" fmla="*/ 3469 h 1356"/>
                <a:gd name="T64" fmla="*/ 150 w 2455"/>
                <a:gd name="T65" fmla="*/ 3266 h 1356"/>
                <a:gd name="T66" fmla="*/ 205 w 2455"/>
                <a:gd name="T67" fmla="*/ 3054 h 1356"/>
                <a:gd name="T68" fmla="*/ 259 w 2455"/>
                <a:gd name="T69" fmla="*/ 3001 h 1356"/>
                <a:gd name="T70" fmla="*/ 232 w 2455"/>
                <a:gd name="T71" fmla="*/ 2877 h 1356"/>
                <a:gd name="T72" fmla="*/ 122 w 2455"/>
                <a:gd name="T73" fmla="*/ 2771 h 1356"/>
                <a:gd name="T74" fmla="*/ 45 w 2455"/>
                <a:gd name="T75" fmla="*/ 2662 h 1356"/>
                <a:gd name="T76" fmla="*/ 33 w 2455"/>
                <a:gd name="T77" fmla="*/ 2547 h 1356"/>
                <a:gd name="T78" fmla="*/ 112 w 2455"/>
                <a:gd name="T79" fmla="*/ 2720 h 1356"/>
                <a:gd name="T80" fmla="*/ 153 w 2455"/>
                <a:gd name="T81" fmla="*/ 1694 h 1356"/>
                <a:gd name="T82" fmla="*/ 106 w 2455"/>
                <a:gd name="T83" fmla="*/ 1417 h 1356"/>
                <a:gd name="T84" fmla="*/ 72 w 2455"/>
                <a:gd name="T85" fmla="*/ 1186 h 1356"/>
                <a:gd name="T86" fmla="*/ 16 w 2455"/>
                <a:gd name="T87" fmla="*/ 845 h 1356"/>
                <a:gd name="T88" fmla="*/ 33 w 2455"/>
                <a:gd name="T89" fmla="*/ 819 h 1356"/>
                <a:gd name="T90" fmla="*/ 83 w 2455"/>
                <a:gd name="T91" fmla="*/ 1140 h 1356"/>
                <a:gd name="T92" fmla="*/ 134 w 2455"/>
                <a:gd name="T93" fmla="*/ 1447 h 1356"/>
                <a:gd name="T94" fmla="*/ 208 w 2455"/>
                <a:gd name="T95" fmla="*/ 1827 h 1356"/>
                <a:gd name="T96" fmla="*/ 328 w 2455"/>
                <a:gd name="T97" fmla="*/ 2099 h 1356"/>
                <a:gd name="T98" fmla="*/ 485 w 2455"/>
                <a:gd name="T99" fmla="*/ 1957 h 1356"/>
                <a:gd name="T100" fmla="*/ 575 w 2455"/>
                <a:gd name="T101" fmla="*/ 1818 h 1356"/>
                <a:gd name="T102" fmla="*/ 610 w 2455"/>
                <a:gd name="T103" fmla="*/ 1498 h 1356"/>
                <a:gd name="T104" fmla="*/ 664 w 2455"/>
                <a:gd name="T105" fmla="*/ 1273 h 1356"/>
                <a:gd name="T106" fmla="*/ 734 w 2455"/>
                <a:gd name="T107" fmla="*/ 1175 h 1356"/>
                <a:gd name="T108" fmla="*/ 804 w 2455"/>
                <a:gd name="T109" fmla="*/ 1085 h 1356"/>
                <a:gd name="T110" fmla="*/ 857 w 2455"/>
                <a:gd name="T111" fmla="*/ 859 h 1356"/>
                <a:gd name="T112" fmla="*/ 90 w 2455"/>
                <a:gd name="T113" fmla="*/ 810 h 1356"/>
                <a:gd name="T114" fmla="*/ 951 w 2455"/>
                <a:gd name="T115" fmla="*/ 475 h 1356"/>
                <a:gd name="T116" fmla="*/ 1097 w 2455"/>
                <a:gd name="T117" fmla="*/ 7 h 1356"/>
                <a:gd name="T118" fmla="*/ 1145 w 2455"/>
                <a:gd name="T119" fmla="*/ 221 h 1356"/>
                <a:gd name="T120" fmla="*/ 1165 w 2455"/>
                <a:gd name="T121" fmla="*/ 490 h 135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55" h="1356">
                  <a:moveTo>
                    <a:pt x="2454" y="206"/>
                  </a:moveTo>
                  <a:lnTo>
                    <a:pt x="2455" y="217"/>
                  </a:lnTo>
                  <a:lnTo>
                    <a:pt x="2121" y="867"/>
                  </a:lnTo>
                  <a:lnTo>
                    <a:pt x="1870" y="1356"/>
                  </a:lnTo>
                  <a:lnTo>
                    <a:pt x="248" y="1352"/>
                  </a:lnTo>
                  <a:lnTo>
                    <a:pt x="254" y="1330"/>
                  </a:lnTo>
                  <a:lnTo>
                    <a:pt x="1854" y="1333"/>
                  </a:lnTo>
                  <a:lnTo>
                    <a:pt x="1872" y="1299"/>
                  </a:lnTo>
                  <a:lnTo>
                    <a:pt x="1891" y="1267"/>
                  </a:lnTo>
                  <a:lnTo>
                    <a:pt x="1908" y="1233"/>
                  </a:lnTo>
                  <a:lnTo>
                    <a:pt x="1927" y="1200"/>
                  </a:lnTo>
                  <a:lnTo>
                    <a:pt x="1945" y="1167"/>
                  </a:lnTo>
                  <a:lnTo>
                    <a:pt x="1962" y="1134"/>
                  </a:lnTo>
                  <a:lnTo>
                    <a:pt x="1979" y="1100"/>
                  </a:lnTo>
                  <a:lnTo>
                    <a:pt x="1997" y="1066"/>
                  </a:lnTo>
                  <a:lnTo>
                    <a:pt x="2014" y="1034"/>
                  </a:lnTo>
                  <a:lnTo>
                    <a:pt x="2032" y="1001"/>
                  </a:lnTo>
                  <a:lnTo>
                    <a:pt x="2048" y="967"/>
                  </a:lnTo>
                  <a:lnTo>
                    <a:pt x="2065" y="933"/>
                  </a:lnTo>
                  <a:lnTo>
                    <a:pt x="2083" y="900"/>
                  </a:lnTo>
                  <a:lnTo>
                    <a:pt x="2100" y="867"/>
                  </a:lnTo>
                  <a:lnTo>
                    <a:pt x="2118" y="834"/>
                  </a:lnTo>
                  <a:lnTo>
                    <a:pt x="2135" y="800"/>
                  </a:lnTo>
                  <a:lnTo>
                    <a:pt x="2139" y="793"/>
                  </a:lnTo>
                  <a:lnTo>
                    <a:pt x="2171" y="727"/>
                  </a:lnTo>
                  <a:lnTo>
                    <a:pt x="2176" y="719"/>
                  </a:lnTo>
                  <a:lnTo>
                    <a:pt x="2232" y="609"/>
                  </a:lnTo>
                  <a:lnTo>
                    <a:pt x="2380" y="313"/>
                  </a:lnTo>
                  <a:lnTo>
                    <a:pt x="2416" y="237"/>
                  </a:lnTo>
                  <a:lnTo>
                    <a:pt x="2326" y="237"/>
                  </a:lnTo>
                  <a:lnTo>
                    <a:pt x="2200" y="237"/>
                  </a:lnTo>
                  <a:lnTo>
                    <a:pt x="2209" y="282"/>
                  </a:lnTo>
                  <a:lnTo>
                    <a:pt x="2217" y="326"/>
                  </a:lnTo>
                  <a:lnTo>
                    <a:pt x="2223" y="371"/>
                  </a:lnTo>
                  <a:lnTo>
                    <a:pt x="2227" y="416"/>
                  </a:lnTo>
                  <a:lnTo>
                    <a:pt x="2227" y="423"/>
                  </a:lnTo>
                  <a:lnTo>
                    <a:pt x="2227" y="436"/>
                  </a:lnTo>
                  <a:lnTo>
                    <a:pt x="2227" y="496"/>
                  </a:lnTo>
                  <a:lnTo>
                    <a:pt x="2222" y="553"/>
                  </a:lnTo>
                  <a:lnTo>
                    <a:pt x="2226" y="555"/>
                  </a:lnTo>
                  <a:lnTo>
                    <a:pt x="2221" y="570"/>
                  </a:lnTo>
                  <a:lnTo>
                    <a:pt x="2215" y="585"/>
                  </a:lnTo>
                  <a:lnTo>
                    <a:pt x="2205" y="599"/>
                  </a:lnTo>
                  <a:lnTo>
                    <a:pt x="2195" y="612"/>
                  </a:lnTo>
                  <a:lnTo>
                    <a:pt x="2187" y="620"/>
                  </a:lnTo>
                  <a:lnTo>
                    <a:pt x="2180" y="627"/>
                  </a:lnTo>
                  <a:lnTo>
                    <a:pt x="2172" y="634"/>
                  </a:lnTo>
                  <a:lnTo>
                    <a:pt x="2165" y="639"/>
                  </a:lnTo>
                  <a:lnTo>
                    <a:pt x="2157" y="644"/>
                  </a:lnTo>
                  <a:lnTo>
                    <a:pt x="2150" y="647"/>
                  </a:lnTo>
                  <a:lnTo>
                    <a:pt x="2143" y="651"/>
                  </a:lnTo>
                  <a:lnTo>
                    <a:pt x="2135" y="655"/>
                  </a:lnTo>
                  <a:lnTo>
                    <a:pt x="2129" y="657"/>
                  </a:lnTo>
                  <a:lnTo>
                    <a:pt x="2124" y="658"/>
                  </a:lnTo>
                  <a:lnTo>
                    <a:pt x="2118" y="658"/>
                  </a:lnTo>
                  <a:lnTo>
                    <a:pt x="2113" y="658"/>
                  </a:lnTo>
                  <a:lnTo>
                    <a:pt x="2108" y="658"/>
                  </a:lnTo>
                  <a:lnTo>
                    <a:pt x="2103" y="658"/>
                  </a:lnTo>
                  <a:lnTo>
                    <a:pt x="2096" y="658"/>
                  </a:lnTo>
                  <a:lnTo>
                    <a:pt x="2091" y="658"/>
                  </a:lnTo>
                  <a:lnTo>
                    <a:pt x="2053" y="655"/>
                  </a:lnTo>
                  <a:lnTo>
                    <a:pt x="2014" y="649"/>
                  </a:lnTo>
                  <a:lnTo>
                    <a:pt x="1976" y="642"/>
                  </a:lnTo>
                  <a:lnTo>
                    <a:pt x="1937" y="635"/>
                  </a:lnTo>
                  <a:lnTo>
                    <a:pt x="1898" y="627"/>
                  </a:lnTo>
                  <a:lnTo>
                    <a:pt x="1861" y="620"/>
                  </a:lnTo>
                  <a:lnTo>
                    <a:pt x="1823" y="611"/>
                  </a:lnTo>
                  <a:lnTo>
                    <a:pt x="1784" y="604"/>
                  </a:lnTo>
                  <a:lnTo>
                    <a:pt x="1745" y="596"/>
                  </a:lnTo>
                  <a:lnTo>
                    <a:pt x="1707" y="590"/>
                  </a:lnTo>
                  <a:lnTo>
                    <a:pt x="1669" y="584"/>
                  </a:lnTo>
                  <a:lnTo>
                    <a:pt x="1631" y="579"/>
                  </a:lnTo>
                  <a:lnTo>
                    <a:pt x="1592" y="575"/>
                  </a:lnTo>
                  <a:lnTo>
                    <a:pt x="1555" y="574"/>
                  </a:lnTo>
                  <a:lnTo>
                    <a:pt x="1516" y="573"/>
                  </a:lnTo>
                  <a:lnTo>
                    <a:pt x="1479" y="575"/>
                  </a:lnTo>
                  <a:lnTo>
                    <a:pt x="1488" y="576"/>
                  </a:lnTo>
                  <a:lnTo>
                    <a:pt x="1506" y="579"/>
                  </a:lnTo>
                  <a:lnTo>
                    <a:pt x="1525" y="581"/>
                  </a:lnTo>
                  <a:lnTo>
                    <a:pt x="1542" y="584"/>
                  </a:lnTo>
                  <a:lnTo>
                    <a:pt x="1561" y="586"/>
                  </a:lnTo>
                  <a:lnTo>
                    <a:pt x="1579" y="591"/>
                  </a:lnTo>
                  <a:lnTo>
                    <a:pt x="1597" y="596"/>
                  </a:lnTo>
                  <a:lnTo>
                    <a:pt x="1616" y="604"/>
                  </a:lnTo>
                  <a:lnTo>
                    <a:pt x="1635" y="612"/>
                  </a:lnTo>
                  <a:lnTo>
                    <a:pt x="1640" y="624"/>
                  </a:lnTo>
                  <a:lnTo>
                    <a:pt x="1638" y="636"/>
                  </a:lnTo>
                  <a:lnTo>
                    <a:pt x="1633" y="649"/>
                  </a:lnTo>
                  <a:lnTo>
                    <a:pt x="1626" y="661"/>
                  </a:lnTo>
                  <a:lnTo>
                    <a:pt x="1615" y="672"/>
                  </a:lnTo>
                  <a:lnTo>
                    <a:pt x="1606" y="678"/>
                  </a:lnTo>
                  <a:lnTo>
                    <a:pt x="1564" y="700"/>
                  </a:lnTo>
                  <a:lnTo>
                    <a:pt x="1508" y="727"/>
                  </a:lnTo>
                  <a:lnTo>
                    <a:pt x="1505" y="732"/>
                  </a:lnTo>
                  <a:lnTo>
                    <a:pt x="1498" y="742"/>
                  </a:lnTo>
                  <a:lnTo>
                    <a:pt x="1498" y="752"/>
                  </a:lnTo>
                  <a:lnTo>
                    <a:pt x="1506" y="762"/>
                  </a:lnTo>
                  <a:lnTo>
                    <a:pt x="1515" y="768"/>
                  </a:lnTo>
                  <a:lnTo>
                    <a:pt x="1526" y="773"/>
                  </a:lnTo>
                  <a:lnTo>
                    <a:pt x="1536" y="775"/>
                  </a:lnTo>
                  <a:lnTo>
                    <a:pt x="1547" y="777"/>
                  </a:lnTo>
                  <a:lnTo>
                    <a:pt x="1559" y="778"/>
                  </a:lnTo>
                  <a:lnTo>
                    <a:pt x="1570" y="778"/>
                  </a:lnTo>
                  <a:lnTo>
                    <a:pt x="1580" y="779"/>
                  </a:lnTo>
                  <a:lnTo>
                    <a:pt x="1603" y="778"/>
                  </a:lnTo>
                  <a:lnTo>
                    <a:pt x="1615" y="778"/>
                  </a:lnTo>
                  <a:lnTo>
                    <a:pt x="1698" y="770"/>
                  </a:lnTo>
                  <a:lnTo>
                    <a:pt x="1785" y="769"/>
                  </a:lnTo>
                  <a:lnTo>
                    <a:pt x="1789" y="768"/>
                  </a:lnTo>
                  <a:lnTo>
                    <a:pt x="1810" y="768"/>
                  </a:lnTo>
                  <a:lnTo>
                    <a:pt x="1831" y="769"/>
                  </a:lnTo>
                  <a:lnTo>
                    <a:pt x="1851" y="770"/>
                  </a:lnTo>
                  <a:lnTo>
                    <a:pt x="1872" y="773"/>
                  </a:lnTo>
                  <a:lnTo>
                    <a:pt x="1894" y="778"/>
                  </a:lnTo>
                  <a:lnTo>
                    <a:pt x="1913" y="785"/>
                  </a:lnTo>
                  <a:lnTo>
                    <a:pt x="1935" y="797"/>
                  </a:lnTo>
                  <a:lnTo>
                    <a:pt x="1956" y="810"/>
                  </a:lnTo>
                  <a:lnTo>
                    <a:pt x="1967" y="823"/>
                  </a:lnTo>
                  <a:lnTo>
                    <a:pt x="1972" y="835"/>
                  </a:lnTo>
                  <a:lnTo>
                    <a:pt x="1977" y="848"/>
                  </a:lnTo>
                  <a:lnTo>
                    <a:pt x="1972" y="861"/>
                  </a:lnTo>
                  <a:lnTo>
                    <a:pt x="1963" y="874"/>
                  </a:lnTo>
                  <a:lnTo>
                    <a:pt x="1953" y="886"/>
                  </a:lnTo>
                  <a:lnTo>
                    <a:pt x="1941" y="897"/>
                  </a:lnTo>
                  <a:lnTo>
                    <a:pt x="1917" y="907"/>
                  </a:lnTo>
                  <a:lnTo>
                    <a:pt x="1894" y="916"/>
                  </a:lnTo>
                  <a:lnTo>
                    <a:pt x="1869" y="923"/>
                  </a:lnTo>
                  <a:lnTo>
                    <a:pt x="1845" y="930"/>
                  </a:lnTo>
                  <a:lnTo>
                    <a:pt x="1821" y="933"/>
                  </a:lnTo>
                  <a:lnTo>
                    <a:pt x="1798" y="937"/>
                  </a:lnTo>
                  <a:lnTo>
                    <a:pt x="1774" y="941"/>
                  </a:lnTo>
                  <a:lnTo>
                    <a:pt x="1750" y="942"/>
                  </a:lnTo>
                  <a:lnTo>
                    <a:pt x="1728" y="943"/>
                  </a:lnTo>
                  <a:lnTo>
                    <a:pt x="1704" y="945"/>
                  </a:lnTo>
                  <a:lnTo>
                    <a:pt x="1681" y="946"/>
                  </a:lnTo>
                  <a:lnTo>
                    <a:pt x="1657" y="946"/>
                  </a:lnTo>
                  <a:lnTo>
                    <a:pt x="1633" y="946"/>
                  </a:lnTo>
                  <a:lnTo>
                    <a:pt x="1611" y="946"/>
                  </a:lnTo>
                  <a:lnTo>
                    <a:pt x="1587" y="946"/>
                  </a:lnTo>
                  <a:lnTo>
                    <a:pt x="1564" y="946"/>
                  </a:lnTo>
                  <a:lnTo>
                    <a:pt x="1438" y="946"/>
                  </a:lnTo>
                  <a:lnTo>
                    <a:pt x="1437" y="943"/>
                  </a:lnTo>
                  <a:lnTo>
                    <a:pt x="1417" y="943"/>
                  </a:lnTo>
                  <a:lnTo>
                    <a:pt x="1398" y="945"/>
                  </a:lnTo>
                  <a:lnTo>
                    <a:pt x="1378" y="945"/>
                  </a:lnTo>
                  <a:lnTo>
                    <a:pt x="1358" y="947"/>
                  </a:lnTo>
                  <a:lnTo>
                    <a:pt x="1338" y="951"/>
                  </a:lnTo>
                  <a:lnTo>
                    <a:pt x="1320" y="956"/>
                  </a:lnTo>
                  <a:lnTo>
                    <a:pt x="1300" y="966"/>
                  </a:lnTo>
                  <a:lnTo>
                    <a:pt x="1280" y="978"/>
                  </a:lnTo>
                  <a:lnTo>
                    <a:pt x="1272" y="989"/>
                  </a:lnTo>
                  <a:lnTo>
                    <a:pt x="1272" y="1002"/>
                  </a:lnTo>
                  <a:lnTo>
                    <a:pt x="1278" y="1009"/>
                  </a:lnTo>
                  <a:lnTo>
                    <a:pt x="1300" y="1020"/>
                  </a:lnTo>
                  <a:lnTo>
                    <a:pt x="1323" y="1029"/>
                  </a:lnTo>
                  <a:lnTo>
                    <a:pt x="1347" y="1035"/>
                  </a:lnTo>
                  <a:lnTo>
                    <a:pt x="1371" y="1040"/>
                  </a:lnTo>
                  <a:lnTo>
                    <a:pt x="1394" y="1044"/>
                  </a:lnTo>
                  <a:lnTo>
                    <a:pt x="1419" y="1048"/>
                  </a:lnTo>
                  <a:lnTo>
                    <a:pt x="1444" y="1050"/>
                  </a:lnTo>
                  <a:lnTo>
                    <a:pt x="1469" y="1054"/>
                  </a:lnTo>
                  <a:lnTo>
                    <a:pt x="1493" y="1058"/>
                  </a:lnTo>
                  <a:lnTo>
                    <a:pt x="1516" y="1063"/>
                  </a:lnTo>
                  <a:lnTo>
                    <a:pt x="1539" y="1070"/>
                  </a:lnTo>
                  <a:lnTo>
                    <a:pt x="1561" y="1080"/>
                  </a:lnTo>
                  <a:lnTo>
                    <a:pt x="1581" y="1091"/>
                  </a:lnTo>
                  <a:lnTo>
                    <a:pt x="1601" y="1107"/>
                  </a:lnTo>
                  <a:lnTo>
                    <a:pt x="1620" y="1126"/>
                  </a:lnTo>
                  <a:lnTo>
                    <a:pt x="1636" y="1150"/>
                  </a:lnTo>
                  <a:lnTo>
                    <a:pt x="1640" y="1161"/>
                  </a:lnTo>
                  <a:lnTo>
                    <a:pt x="1630" y="1195"/>
                  </a:lnTo>
                  <a:lnTo>
                    <a:pt x="1615" y="1209"/>
                  </a:lnTo>
                  <a:lnTo>
                    <a:pt x="1588" y="1221"/>
                  </a:lnTo>
                  <a:lnTo>
                    <a:pt x="1567" y="1224"/>
                  </a:lnTo>
                  <a:lnTo>
                    <a:pt x="1545" y="1228"/>
                  </a:lnTo>
                  <a:lnTo>
                    <a:pt x="1524" y="1228"/>
                  </a:lnTo>
                  <a:lnTo>
                    <a:pt x="1501" y="1228"/>
                  </a:lnTo>
                  <a:lnTo>
                    <a:pt x="1480" y="1227"/>
                  </a:lnTo>
                  <a:lnTo>
                    <a:pt x="1459" y="1224"/>
                  </a:lnTo>
                  <a:lnTo>
                    <a:pt x="1437" y="1219"/>
                  </a:lnTo>
                  <a:lnTo>
                    <a:pt x="1415" y="1216"/>
                  </a:lnTo>
                  <a:lnTo>
                    <a:pt x="1393" y="1209"/>
                  </a:lnTo>
                  <a:lnTo>
                    <a:pt x="1372" y="1203"/>
                  </a:lnTo>
                  <a:lnTo>
                    <a:pt x="1349" y="1197"/>
                  </a:lnTo>
                  <a:lnTo>
                    <a:pt x="1327" y="1190"/>
                  </a:lnTo>
                  <a:lnTo>
                    <a:pt x="1306" y="1182"/>
                  </a:lnTo>
                  <a:lnTo>
                    <a:pt x="1283" y="1175"/>
                  </a:lnTo>
                  <a:lnTo>
                    <a:pt x="1261" y="1166"/>
                  </a:lnTo>
                  <a:lnTo>
                    <a:pt x="1239" y="1158"/>
                  </a:lnTo>
                  <a:lnTo>
                    <a:pt x="1222" y="1153"/>
                  </a:lnTo>
                  <a:lnTo>
                    <a:pt x="1205" y="1150"/>
                  </a:lnTo>
                  <a:lnTo>
                    <a:pt x="1189" y="1146"/>
                  </a:lnTo>
                  <a:lnTo>
                    <a:pt x="1173" y="1142"/>
                  </a:lnTo>
                  <a:lnTo>
                    <a:pt x="1156" y="1140"/>
                  </a:lnTo>
                  <a:lnTo>
                    <a:pt x="1140" y="1137"/>
                  </a:lnTo>
                  <a:lnTo>
                    <a:pt x="1124" y="1137"/>
                  </a:lnTo>
                  <a:lnTo>
                    <a:pt x="1108" y="1137"/>
                  </a:lnTo>
                  <a:lnTo>
                    <a:pt x="1098" y="1137"/>
                  </a:lnTo>
                  <a:lnTo>
                    <a:pt x="1083" y="1139"/>
                  </a:lnTo>
                  <a:lnTo>
                    <a:pt x="1068" y="1141"/>
                  </a:lnTo>
                  <a:lnTo>
                    <a:pt x="1053" y="1145"/>
                  </a:lnTo>
                  <a:lnTo>
                    <a:pt x="1038" y="1149"/>
                  </a:lnTo>
                  <a:lnTo>
                    <a:pt x="1022" y="1153"/>
                  </a:lnTo>
                  <a:lnTo>
                    <a:pt x="1007" y="1157"/>
                  </a:lnTo>
                  <a:lnTo>
                    <a:pt x="992" y="1161"/>
                  </a:lnTo>
                  <a:lnTo>
                    <a:pt x="977" y="1163"/>
                  </a:lnTo>
                  <a:lnTo>
                    <a:pt x="848" y="1191"/>
                  </a:lnTo>
                  <a:lnTo>
                    <a:pt x="846" y="1188"/>
                  </a:lnTo>
                  <a:lnTo>
                    <a:pt x="836" y="1190"/>
                  </a:lnTo>
                  <a:lnTo>
                    <a:pt x="822" y="1191"/>
                  </a:lnTo>
                  <a:lnTo>
                    <a:pt x="804" y="1192"/>
                  </a:lnTo>
                  <a:lnTo>
                    <a:pt x="782" y="1193"/>
                  </a:lnTo>
                  <a:lnTo>
                    <a:pt x="758" y="1193"/>
                  </a:lnTo>
                  <a:lnTo>
                    <a:pt x="732" y="1193"/>
                  </a:lnTo>
                  <a:lnTo>
                    <a:pt x="706" y="1192"/>
                  </a:lnTo>
                  <a:lnTo>
                    <a:pt x="681" y="1190"/>
                  </a:lnTo>
                  <a:lnTo>
                    <a:pt x="656" y="1185"/>
                  </a:lnTo>
                  <a:lnTo>
                    <a:pt x="634" y="1180"/>
                  </a:lnTo>
                  <a:lnTo>
                    <a:pt x="614" y="1172"/>
                  </a:lnTo>
                  <a:lnTo>
                    <a:pt x="597" y="1162"/>
                  </a:lnTo>
                  <a:lnTo>
                    <a:pt x="586" y="1150"/>
                  </a:lnTo>
                  <a:lnTo>
                    <a:pt x="580" y="1135"/>
                  </a:lnTo>
                  <a:lnTo>
                    <a:pt x="580" y="1117"/>
                  </a:lnTo>
                  <a:lnTo>
                    <a:pt x="587" y="1098"/>
                  </a:lnTo>
                  <a:lnTo>
                    <a:pt x="605" y="1083"/>
                  </a:lnTo>
                  <a:lnTo>
                    <a:pt x="622" y="1071"/>
                  </a:lnTo>
                  <a:lnTo>
                    <a:pt x="637" y="1063"/>
                  </a:lnTo>
                  <a:lnTo>
                    <a:pt x="652" y="1056"/>
                  </a:lnTo>
                  <a:lnTo>
                    <a:pt x="668" y="1051"/>
                  </a:lnTo>
                  <a:lnTo>
                    <a:pt x="686" y="1047"/>
                  </a:lnTo>
                  <a:lnTo>
                    <a:pt x="705" y="1042"/>
                  </a:lnTo>
                  <a:lnTo>
                    <a:pt x="727" y="1037"/>
                  </a:lnTo>
                  <a:lnTo>
                    <a:pt x="708" y="1028"/>
                  </a:lnTo>
                  <a:lnTo>
                    <a:pt x="693" y="1023"/>
                  </a:lnTo>
                  <a:lnTo>
                    <a:pt x="680" y="1019"/>
                  </a:lnTo>
                  <a:lnTo>
                    <a:pt x="667" y="1017"/>
                  </a:lnTo>
                  <a:lnTo>
                    <a:pt x="653" y="1015"/>
                  </a:lnTo>
                  <a:lnTo>
                    <a:pt x="639" y="1014"/>
                  </a:lnTo>
                  <a:lnTo>
                    <a:pt x="622" y="1014"/>
                  </a:lnTo>
                  <a:lnTo>
                    <a:pt x="602" y="1013"/>
                  </a:lnTo>
                  <a:lnTo>
                    <a:pt x="591" y="1020"/>
                  </a:lnTo>
                  <a:lnTo>
                    <a:pt x="578" y="1028"/>
                  </a:lnTo>
                  <a:lnTo>
                    <a:pt x="563" y="1034"/>
                  </a:lnTo>
                  <a:lnTo>
                    <a:pt x="546" y="1038"/>
                  </a:lnTo>
                  <a:lnTo>
                    <a:pt x="530" y="1039"/>
                  </a:lnTo>
                  <a:lnTo>
                    <a:pt x="515" y="1037"/>
                  </a:lnTo>
                  <a:lnTo>
                    <a:pt x="503" y="1032"/>
                  </a:lnTo>
                  <a:lnTo>
                    <a:pt x="492" y="1022"/>
                  </a:lnTo>
                  <a:lnTo>
                    <a:pt x="478" y="1002"/>
                  </a:lnTo>
                  <a:lnTo>
                    <a:pt x="459" y="991"/>
                  </a:lnTo>
                  <a:lnTo>
                    <a:pt x="437" y="986"/>
                  </a:lnTo>
                  <a:lnTo>
                    <a:pt x="413" y="987"/>
                  </a:lnTo>
                  <a:lnTo>
                    <a:pt x="390" y="993"/>
                  </a:lnTo>
                  <a:lnTo>
                    <a:pt x="366" y="1001"/>
                  </a:lnTo>
                  <a:lnTo>
                    <a:pt x="343" y="1010"/>
                  </a:lnTo>
                  <a:lnTo>
                    <a:pt x="325" y="1019"/>
                  </a:lnTo>
                  <a:lnTo>
                    <a:pt x="311" y="1018"/>
                  </a:lnTo>
                  <a:lnTo>
                    <a:pt x="299" y="1014"/>
                  </a:lnTo>
                  <a:lnTo>
                    <a:pt x="289" y="1009"/>
                  </a:lnTo>
                  <a:lnTo>
                    <a:pt x="281" y="1002"/>
                  </a:lnTo>
                  <a:lnTo>
                    <a:pt x="275" y="993"/>
                  </a:lnTo>
                  <a:lnTo>
                    <a:pt x="274" y="983"/>
                  </a:lnTo>
                  <a:lnTo>
                    <a:pt x="275" y="972"/>
                  </a:lnTo>
                  <a:lnTo>
                    <a:pt x="281" y="959"/>
                  </a:lnTo>
                  <a:lnTo>
                    <a:pt x="294" y="952"/>
                  </a:lnTo>
                  <a:lnTo>
                    <a:pt x="306" y="945"/>
                  </a:lnTo>
                  <a:lnTo>
                    <a:pt x="319" y="936"/>
                  </a:lnTo>
                  <a:lnTo>
                    <a:pt x="331" y="926"/>
                  </a:lnTo>
                  <a:lnTo>
                    <a:pt x="345" y="918"/>
                  </a:lnTo>
                  <a:lnTo>
                    <a:pt x="357" y="910"/>
                  </a:lnTo>
                  <a:lnTo>
                    <a:pt x="368" y="902"/>
                  </a:lnTo>
                  <a:lnTo>
                    <a:pt x="381" y="897"/>
                  </a:lnTo>
                  <a:lnTo>
                    <a:pt x="393" y="891"/>
                  </a:lnTo>
                  <a:lnTo>
                    <a:pt x="407" y="885"/>
                  </a:lnTo>
                  <a:lnTo>
                    <a:pt x="419" y="879"/>
                  </a:lnTo>
                  <a:lnTo>
                    <a:pt x="433" y="874"/>
                  </a:lnTo>
                  <a:lnTo>
                    <a:pt x="446" y="871"/>
                  </a:lnTo>
                  <a:lnTo>
                    <a:pt x="458" y="871"/>
                  </a:lnTo>
                  <a:lnTo>
                    <a:pt x="472" y="874"/>
                  </a:lnTo>
                  <a:lnTo>
                    <a:pt x="484" y="881"/>
                  </a:lnTo>
                  <a:lnTo>
                    <a:pt x="490" y="879"/>
                  </a:lnTo>
                  <a:lnTo>
                    <a:pt x="535" y="871"/>
                  </a:lnTo>
                  <a:lnTo>
                    <a:pt x="545" y="866"/>
                  </a:lnTo>
                  <a:lnTo>
                    <a:pt x="523" y="859"/>
                  </a:lnTo>
                  <a:lnTo>
                    <a:pt x="500" y="854"/>
                  </a:lnTo>
                  <a:lnTo>
                    <a:pt x="477" y="850"/>
                  </a:lnTo>
                  <a:lnTo>
                    <a:pt x="454" y="848"/>
                  </a:lnTo>
                  <a:lnTo>
                    <a:pt x="432" y="845"/>
                  </a:lnTo>
                  <a:lnTo>
                    <a:pt x="409" y="843"/>
                  </a:lnTo>
                  <a:lnTo>
                    <a:pt x="387" y="840"/>
                  </a:lnTo>
                  <a:lnTo>
                    <a:pt x="363" y="838"/>
                  </a:lnTo>
                  <a:lnTo>
                    <a:pt x="362" y="836"/>
                  </a:lnTo>
                  <a:lnTo>
                    <a:pt x="236" y="831"/>
                  </a:lnTo>
                  <a:lnTo>
                    <a:pt x="230" y="824"/>
                  </a:lnTo>
                  <a:lnTo>
                    <a:pt x="229" y="820"/>
                  </a:lnTo>
                  <a:lnTo>
                    <a:pt x="228" y="814"/>
                  </a:lnTo>
                  <a:lnTo>
                    <a:pt x="214" y="813"/>
                  </a:lnTo>
                  <a:lnTo>
                    <a:pt x="173" y="813"/>
                  </a:lnTo>
                  <a:lnTo>
                    <a:pt x="158" y="809"/>
                  </a:lnTo>
                  <a:lnTo>
                    <a:pt x="143" y="805"/>
                  </a:lnTo>
                  <a:lnTo>
                    <a:pt x="128" y="800"/>
                  </a:lnTo>
                  <a:lnTo>
                    <a:pt x="114" y="794"/>
                  </a:lnTo>
                  <a:lnTo>
                    <a:pt x="99" y="789"/>
                  </a:lnTo>
                  <a:lnTo>
                    <a:pt x="84" y="782"/>
                  </a:lnTo>
                  <a:lnTo>
                    <a:pt x="71" y="774"/>
                  </a:lnTo>
                  <a:lnTo>
                    <a:pt x="56" y="765"/>
                  </a:lnTo>
                  <a:lnTo>
                    <a:pt x="42" y="755"/>
                  </a:lnTo>
                  <a:lnTo>
                    <a:pt x="42" y="753"/>
                  </a:lnTo>
                  <a:lnTo>
                    <a:pt x="41" y="747"/>
                  </a:lnTo>
                  <a:lnTo>
                    <a:pt x="46" y="742"/>
                  </a:lnTo>
                  <a:lnTo>
                    <a:pt x="52" y="742"/>
                  </a:lnTo>
                  <a:lnTo>
                    <a:pt x="60" y="748"/>
                  </a:lnTo>
                  <a:lnTo>
                    <a:pt x="78" y="758"/>
                  </a:lnTo>
                  <a:lnTo>
                    <a:pt x="98" y="768"/>
                  </a:lnTo>
                  <a:lnTo>
                    <a:pt x="117" y="777"/>
                  </a:lnTo>
                  <a:lnTo>
                    <a:pt x="136" y="784"/>
                  </a:lnTo>
                  <a:lnTo>
                    <a:pt x="154" y="792"/>
                  </a:lnTo>
                  <a:lnTo>
                    <a:pt x="173" y="795"/>
                  </a:lnTo>
                  <a:lnTo>
                    <a:pt x="190" y="798"/>
                  </a:lnTo>
                  <a:lnTo>
                    <a:pt x="209" y="799"/>
                  </a:lnTo>
                  <a:lnTo>
                    <a:pt x="213" y="794"/>
                  </a:lnTo>
                  <a:lnTo>
                    <a:pt x="220" y="794"/>
                  </a:lnTo>
                  <a:lnTo>
                    <a:pt x="224" y="792"/>
                  </a:lnTo>
                  <a:lnTo>
                    <a:pt x="219" y="743"/>
                  </a:lnTo>
                  <a:lnTo>
                    <a:pt x="220" y="695"/>
                  </a:lnTo>
                  <a:lnTo>
                    <a:pt x="226" y="647"/>
                  </a:lnTo>
                  <a:lnTo>
                    <a:pt x="239" y="599"/>
                  </a:lnTo>
                  <a:lnTo>
                    <a:pt x="285" y="498"/>
                  </a:lnTo>
                  <a:lnTo>
                    <a:pt x="276" y="484"/>
                  </a:lnTo>
                  <a:lnTo>
                    <a:pt x="268" y="472"/>
                  </a:lnTo>
                  <a:lnTo>
                    <a:pt x="259" y="461"/>
                  </a:lnTo>
                  <a:lnTo>
                    <a:pt x="250" y="451"/>
                  </a:lnTo>
                  <a:lnTo>
                    <a:pt x="240" y="442"/>
                  </a:lnTo>
                  <a:lnTo>
                    <a:pt x="228" y="433"/>
                  </a:lnTo>
                  <a:lnTo>
                    <a:pt x="214" y="425"/>
                  </a:lnTo>
                  <a:lnTo>
                    <a:pt x="198" y="416"/>
                  </a:lnTo>
                  <a:lnTo>
                    <a:pt x="194" y="436"/>
                  </a:lnTo>
                  <a:lnTo>
                    <a:pt x="184" y="437"/>
                  </a:lnTo>
                  <a:lnTo>
                    <a:pt x="172" y="405"/>
                  </a:lnTo>
                  <a:lnTo>
                    <a:pt x="168" y="391"/>
                  </a:lnTo>
                  <a:lnTo>
                    <a:pt x="162" y="379"/>
                  </a:lnTo>
                  <a:lnTo>
                    <a:pt x="154" y="367"/>
                  </a:lnTo>
                  <a:lnTo>
                    <a:pt x="144" y="356"/>
                  </a:lnTo>
                  <a:lnTo>
                    <a:pt x="133" y="348"/>
                  </a:lnTo>
                  <a:lnTo>
                    <a:pt x="122" y="338"/>
                  </a:lnTo>
                  <a:lnTo>
                    <a:pt x="112" y="329"/>
                  </a:lnTo>
                  <a:lnTo>
                    <a:pt x="101" y="320"/>
                  </a:lnTo>
                  <a:lnTo>
                    <a:pt x="91" y="311"/>
                  </a:lnTo>
                  <a:lnTo>
                    <a:pt x="78" y="298"/>
                  </a:lnTo>
                  <a:lnTo>
                    <a:pt x="62" y="283"/>
                  </a:lnTo>
                  <a:lnTo>
                    <a:pt x="46" y="265"/>
                  </a:lnTo>
                  <a:lnTo>
                    <a:pt x="30" y="248"/>
                  </a:lnTo>
                  <a:lnTo>
                    <a:pt x="16" y="232"/>
                  </a:lnTo>
                  <a:lnTo>
                    <a:pt x="6" y="218"/>
                  </a:lnTo>
                  <a:lnTo>
                    <a:pt x="0" y="207"/>
                  </a:lnTo>
                  <a:lnTo>
                    <a:pt x="6" y="198"/>
                  </a:lnTo>
                  <a:lnTo>
                    <a:pt x="16" y="202"/>
                  </a:lnTo>
                  <a:lnTo>
                    <a:pt x="30" y="211"/>
                  </a:lnTo>
                  <a:lnTo>
                    <a:pt x="45" y="224"/>
                  </a:lnTo>
                  <a:lnTo>
                    <a:pt x="61" y="241"/>
                  </a:lnTo>
                  <a:lnTo>
                    <a:pt x="76" y="258"/>
                  </a:lnTo>
                  <a:lnTo>
                    <a:pt x="88" y="273"/>
                  </a:lnTo>
                  <a:lnTo>
                    <a:pt x="99" y="287"/>
                  </a:lnTo>
                  <a:lnTo>
                    <a:pt x="107" y="294"/>
                  </a:lnTo>
                  <a:lnTo>
                    <a:pt x="118" y="304"/>
                  </a:lnTo>
                  <a:lnTo>
                    <a:pt x="129" y="314"/>
                  </a:lnTo>
                  <a:lnTo>
                    <a:pt x="142" y="325"/>
                  </a:lnTo>
                  <a:lnTo>
                    <a:pt x="154" y="335"/>
                  </a:lnTo>
                  <a:lnTo>
                    <a:pt x="165" y="346"/>
                  </a:lnTo>
                  <a:lnTo>
                    <a:pt x="175" y="359"/>
                  </a:lnTo>
                  <a:lnTo>
                    <a:pt x="183" y="371"/>
                  </a:lnTo>
                  <a:lnTo>
                    <a:pt x="189" y="385"/>
                  </a:lnTo>
                  <a:lnTo>
                    <a:pt x="209" y="397"/>
                  </a:lnTo>
                  <a:lnTo>
                    <a:pt x="225" y="407"/>
                  </a:lnTo>
                  <a:lnTo>
                    <a:pt x="239" y="416"/>
                  </a:lnTo>
                  <a:lnTo>
                    <a:pt x="251" y="425"/>
                  </a:lnTo>
                  <a:lnTo>
                    <a:pt x="261" y="435"/>
                  </a:lnTo>
                  <a:lnTo>
                    <a:pt x="271" y="445"/>
                  </a:lnTo>
                  <a:lnTo>
                    <a:pt x="282" y="458"/>
                  </a:lnTo>
                  <a:lnTo>
                    <a:pt x="295" y="476"/>
                  </a:lnTo>
                  <a:lnTo>
                    <a:pt x="305" y="478"/>
                  </a:lnTo>
                  <a:lnTo>
                    <a:pt x="332" y="499"/>
                  </a:lnTo>
                  <a:lnTo>
                    <a:pt x="361" y="519"/>
                  </a:lnTo>
                  <a:lnTo>
                    <a:pt x="388" y="537"/>
                  </a:lnTo>
                  <a:lnTo>
                    <a:pt x="417" y="551"/>
                  </a:lnTo>
                  <a:lnTo>
                    <a:pt x="444" y="566"/>
                  </a:lnTo>
                  <a:lnTo>
                    <a:pt x="473" y="579"/>
                  </a:lnTo>
                  <a:lnTo>
                    <a:pt x="500" y="589"/>
                  </a:lnTo>
                  <a:lnTo>
                    <a:pt x="529" y="598"/>
                  </a:lnTo>
                  <a:lnTo>
                    <a:pt x="556" y="605"/>
                  </a:lnTo>
                  <a:lnTo>
                    <a:pt x="585" y="611"/>
                  </a:lnTo>
                  <a:lnTo>
                    <a:pt x="612" y="616"/>
                  </a:lnTo>
                  <a:lnTo>
                    <a:pt x="641" y="620"/>
                  </a:lnTo>
                  <a:lnTo>
                    <a:pt x="668" y="622"/>
                  </a:lnTo>
                  <a:lnTo>
                    <a:pt x="696" y="624"/>
                  </a:lnTo>
                  <a:lnTo>
                    <a:pt x="724" y="625"/>
                  </a:lnTo>
                  <a:lnTo>
                    <a:pt x="752" y="624"/>
                  </a:lnTo>
                  <a:lnTo>
                    <a:pt x="843" y="598"/>
                  </a:lnTo>
                  <a:lnTo>
                    <a:pt x="881" y="585"/>
                  </a:lnTo>
                  <a:lnTo>
                    <a:pt x="906" y="575"/>
                  </a:lnTo>
                  <a:lnTo>
                    <a:pt x="942" y="564"/>
                  </a:lnTo>
                  <a:lnTo>
                    <a:pt x="996" y="555"/>
                  </a:lnTo>
                  <a:lnTo>
                    <a:pt x="1026" y="564"/>
                  </a:lnTo>
                  <a:lnTo>
                    <a:pt x="1032" y="564"/>
                  </a:lnTo>
                  <a:lnTo>
                    <a:pt x="1038" y="555"/>
                  </a:lnTo>
                  <a:lnTo>
                    <a:pt x="1047" y="549"/>
                  </a:lnTo>
                  <a:lnTo>
                    <a:pt x="1058" y="540"/>
                  </a:lnTo>
                  <a:lnTo>
                    <a:pt x="1071" y="534"/>
                  </a:lnTo>
                  <a:lnTo>
                    <a:pt x="1082" y="528"/>
                  </a:lnTo>
                  <a:lnTo>
                    <a:pt x="1094" y="523"/>
                  </a:lnTo>
                  <a:lnTo>
                    <a:pt x="1105" y="519"/>
                  </a:lnTo>
                  <a:lnTo>
                    <a:pt x="1117" y="517"/>
                  </a:lnTo>
                  <a:lnTo>
                    <a:pt x="1129" y="513"/>
                  </a:lnTo>
                  <a:lnTo>
                    <a:pt x="1140" y="510"/>
                  </a:lnTo>
                  <a:lnTo>
                    <a:pt x="1138" y="476"/>
                  </a:lnTo>
                  <a:lnTo>
                    <a:pt x="1137" y="440"/>
                  </a:lnTo>
                  <a:lnTo>
                    <a:pt x="1142" y="405"/>
                  </a:lnTo>
                  <a:lnTo>
                    <a:pt x="1154" y="369"/>
                  </a:lnTo>
                  <a:lnTo>
                    <a:pt x="1158" y="362"/>
                  </a:lnTo>
                  <a:lnTo>
                    <a:pt x="1183" y="357"/>
                  </a:lnTo>
                  <a:lnTo>
                    <a:pt x="1196" y="357"/>
                  </a:lnTo>
                  <a:lnTo>
                    <a:pt x="1204" y="356"/>
                  </a:lnTo>
                  <a:lnTo>
                    <a:pt x="1216" y="357"/>
                  </a:lnTo>
                  <a:lnTo>
                    <a:pt x="1239" y="374"/>
                  </a:lnTo>
                  <a:lnTo>
                    <a:pt x="1255" y="370"/>
                  </a:lnTo>
                  <a:lnTo>
                    <a:pt x="1271" y="366"/>
                  </a:lnTo>
                  <a:lnTo>
                    <a:pt x="1287" y="362"/>
                  </a:lnTo>
                  <a:lnTo>
                    <a:pt x="1303" y="359"/>
                  </a:lnTo>
                  <a:lnTo>
                    <a:pt x="1320" y="356"/>
                  </a:lnTo>
                  <a:lnTo>
                    <a:pt x="1336" y="352"/>
                  </a:lnTo>
                  <a:lnTo>
                    <a:pt x="1352" y="349"/>
                  </a:lnTo>
                  <a:lnTo>
                    <a:pt x="1368" y="345"/>
                  </a:lnTo>
                  <a:lnTo>
                    <a:pt x="1384" y="341"/>
                  </a:lnTo>
                  <a:lnTo>
                    <a:pt x="1400" y="338"/>
                  </a:lnTo>
                  <a:lnTo>
                    <a:pt x="1417" y="335"/>
                  </a:lnTo>
                  <a:lnTo>
                    <a:pt x="1433" y="331"/>
                  </a:lnTo>
                  <a:lnTo>
                    <a:pt x="1449" y="328"/>
                  </a:lnTo>
                  <a:lnTo>
                    <a:pt x="1465" y="325"/>
                  </a:lnTo>
                  <a:lnTo>
                    <a:pt x="1481" y="321"/>
                  </a:lnTo>
                  <a:lnTo>
                    <a:pt x="1498" y="319"/>
                  </a:lnTo>
                  <a:lnTo>
                    <a:pt x="1508" y="311"/>
                  </a:lnTo>
                  <a:lnTo>
                    <a:pt x="1520" y="303"/>
                  </a:lnTo>
                  <a:lnTo>
                    <a:pt x="1532" y="294"/>
                  </a:lnTo>
                  <a:lnTo>
                    <a:pt x="1545" y="285"/>
                  </a:lnTo>
                  <a:lnTo>
                    <a:pt x="1557" y="277"/>
                  </a:lnTo>
                  <a:lnTo>
                    <a:pt x="1571" y="268"/>
                  </a:lnTo>
                  <a:lnTo>
                    <a:pt x="1585" y="259"/>
                  </a:lnTo>
                  <a:lnTo>
                    <a:pt x="1597" y="252"/>
                  </a:lnTo>
                  <a:lnTo>
                    <a:pt x="1611" y="244"/>
                  </a:lnTo>
                  <a:lnTo>
                    <a:pt x="103" y="248"/>
                  </a:lnTo>
                  <a:lnTo>
                    <a:pt x="108" y="247"/>
                  </a:lnTo>
                  <a:lnTo>
                    <a:pt x="117" y="244"/>
                  </a:lnTo>
                  <a:lnTo>
                    <a:pt x="129" y="243"/>
                  </a:lnTo>
                  <a:lnTo>
                    <a:pt x="142" y="242"/>
                  </a:lnTo>
                  <a:lnTo>
                    <a:pt x="155" y="239"/>
                  </a:lnTo>
                  <a:lnTo>
                    <a:pt x="168" y="238"/>
                  </a:lnTo>
                  <a:lnTo>
                    <a:pt x="178" y="238"/>
                  </a:lnTo>
                  <a:lnTo>
                    <a:pt x="184" y="237"/>
                  </a:lnTo>
                  <a:lnTo>
                    <a:pt x="1649" y="221"/>
                  </a:lnTo>
                  <a:lnTo>
                    <a:pt x="1674" y="204"/>
                  </a:lnTo>
                  <a:lnTo>
                    <a:pt x="1698" y="188"/>
                  </a:lnTo>
                  <a:lnTo>
                    <a:pt x="1723" y="172"/>
                  </a:lnTo>
                  <a:lnTo>
                    <a:pt x="1748" y="156"/>
                  </a:lnTo>
                  <a:lnTo>
                    <a:pt x="1773" y="140"/>
                  </a:lnTo>
                  <a:lnTo>
                    <a:pt x="1798" y="124"/>
                  </a:lnTo>
                  <a:lnTo>
                    <a:pt x="1821" y="107"/>
                  </a:lnTo>
                  <a:lnTo>
                    <a:pt x="1846" y="90"/>
                  </a:lnTo>
                  <a:lnTo>
                    <a:pt x="1989" y="3"/>
                  </a:lnTo>
                  <a:lnTo>
                    <a:pt x="2003" y="2"/>
                  </a:lnTo>
                  <a:lnTo>
                    <a:pt x="2017" y="0"/>
                  </a:lnTo>
                  <a:lnTo>
                    <a:pt x="2032" y="0"/>
                  </a:lnTo>
                  <a:lnTo>
                    <a:pt x="2045" y="2"/>
                  </a:lnTo>
                  <a:lnTo>
                    <a:pt x="2059" y="5"/>
                  </a:lnTo>
                  <a:lnTo>
                    <a:pt x="2073" y="10"/>
                  </a:lnTo>
                  <a:lnTo>
                    <a:pt x="2086" y="18"/>
                  </a:lnTo>
                  <a:lnTo>
                    <a:pt x="2100" y="28"/>
                  </a:lnTo>
                  <a:lnTo>
                    <a:pt x="2113" y="39"/>
                  </a:lnTo>
                  <a:lnTo>
                    <a:pt x="2124" y="44"/>
                  </a:lnTo>
                  <a:lnTo>
                    <a:pt x="2130" y="55"/>
                  </a:lnTo>
                  <a:lnTo>
                    <a:pt x="2136" y="65"/>
                  </a:lnTo>
                  <a:lnTo>
                    <a:pt x="2141" y="76"/>
                  </a:lnTo>
                  <a:lnTo>
                    <a:pt x="2146" y="86"/>
                  </a:lnTo>
                  <a:lnTo>
                    <a:pt x="2151" y="96"/>
                  </a:lnTo>
                  <a:lnTo>
                    <a:pt x="2156" y="107"/>
                  </a:lnTo>
                  <a:lnTo>
                    <a:pt x="2161" y="117"/>
                  </a:lnTo>
                  <a:lnTo>
                    <a:pt x="2165" y="129"/>
                  </a:lnTo>
                  <a:lnTo>
                    <a:pt x="2170" y="136"/>
                  </a:lnTo>
                  <a:lnTo>
                    <a:pt x="2171" y="144"/>
                  </a:lnTo>
                  <a:lnTo>
                    <a:pt x="2182" y="172"/>
                  </a:lnTo>
                  <a:lnTo>
                    <a:pt x="2192" y="203"/>
                  </a:lnTo>
                  <a:lnTo>
                    <a:pt x="2454" y="20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40" name="Freeform 10"/>
            <p:cNvSpPr>
              <a:spLocks/>
            </p:cNvSpPr>
            <p:nvPr/>
          </p:nvSpPr>
          <p:spPr bwMode="auto">
            <a:xfrm>
              <a:off x="3491" y="3583"/>
              <a:ext cx="19" cy="32"/>
            </a:xfrm>
            <a:custGeom>
              <a:avLst/>
              <a:gdLst>
                <a:gd name="T0" fmla="*/ 0 w 23"/>
                <a:gd name="T1" fmla="*/ 26 h 23"/>
                <a:gd name="T2" fmla="*/ 4 w 23"/>
                <a:gd name="T3" fmla="*/ 0 h 23"/>
                <a:gd name="T4" fmla="*/ 5 w 23"/>
                <a:gd name="T5" fmla="*/ 0 h 23"/>
                <a:gd name="T6" fmla="*/ 10 w 23"/>
                <a:gd name="T7" fmla="*/ 19 h 23"/>
                <a:gd name="T8" fmla="*/ 10 w 23"/>
                <a:gd name="T9" fmla="*/ 35 h 23"/>
                <a:gd name="T10" fmla="*/ 11 w 23"/>
                <a:gd name="T11" fmla="*/ 56 h 23"/>
                <a:gd name="T12" fmla="*/ 7 w 23"/>
                <a:gd name="T13" fmla="*/ 88 h 23"/>
                <a:gd name="T14" fmla="*/ 4 w 23"/>
                <a:gd name="T15" fmla="*/ 88 h 23"/>
                <a:gd name="T16" fmla="*/ 1 w 23"/>
                <a:gd name="T17" fmla="*/ 70 h 23"/>
                <a:gd name="T18" fmla="*/ 0 w 23"/>
                <a:gd name="T19" fmla="*/ 26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23">
                  <a:moveTo>
                    <a:pt x="0" y="7"/>
                  </a:moveTo>
                  <a:lnTo>
                    <a:pt x="8" y="0"/>
                  </a:lnTo>
                  <a:lnTo>
                    <a:pt x="11" y="0"/>
                  </a:lnTo>
                  <a:lnTo>
                    <a:pt x="21" y="5"/>
                  </a:lnTo>
                  <a:lnTo>
                    <a:pt x="21" y="9"/>
                  </a:lnTo>
                  <a:lnTo>
                    <a:pt x="23" y="15"/>
                  </a:lnTo>
                  <a:lnTo>
                    <a:pt x="14" y="23"/>
                  </a:lnTo>
                  <a:lnTo>
                    <a:pt x="9" y="23"/>
                  </a:lnTo>
                  <a:lnTo>
                    <a:pt x="1" y="19"/>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41" name="Freeform 11"/>
            <p:cNvSpPr>
              <a:spLocks/>
            </p:cNvSpPr>
            <p:nvPr/>
          </p:nvSpPr>
          <p:spPr bwMode="auto">
            <a:xfrm>
              <a:off x="3510" y="2458"/>
              <a:ext cx="755" cy="483"/>
            </a:xfrm>
            <a:custGeom>
              <a:avLst/>
              <a:gdLst>
                <a:gd name="T0" fmla="*/ 0 w 881"/>
                <a:gd name="T1" fmla="*/ 723 h 356"/>
                <a:gd name="T2" fmla="*/ 3 w 881"/>
                <a:gd name="T3" fmla="*/ 520 h 356"/>
                <a:gd name="T4" fmla="*/ 13 w 881"/>
                <a:gd name="T5" fmla="*/ 315 h 356"/>
                <a:gd name="T6" fmla="*/ 28 w 881"/>
                <a:gd name="T7" fmla="*/ 107 h 356"/>
                <a:gd name="T8" fmla="*/ 42 w 881"/>
                <a:gd name="T9" fmla="*/ 27 h 356"/>
                <a:gd name="T10" fmla="*/ 24 w 881"/>
                <a:gd name="T11" fmla="*/ 296 h 356"/>
                <a:gd name="T12" fmla="*/ 61 w 881"/>
                <a:gd name="T13" fmla="*/ 114 h 356"/>
                <a:gd name="T14" fmla="*/ 90 w 881"/>
                <a:gd name="T15" fmla="*/ 218 h 356"/>
                <a:gd name="T16" fmla="*/ 120 w 881"/>
                <a:gd name="T17" fmla="*/ 305 h 356"/>
                <a:gd name="T18" fmla="*/ 149 w 881"/>
                <a:gd name="T19" fmla="*/ 377 h 356"/>
                <a:gd name="T20" fmla="*/ 178 w 881"/>
                <a:gd name="T21" fmla="*/ 427 h 356"/>
                <a:gd name="T22" fmla="*/ 208 w 881"/>
                <a:gd name="T23" fmla="*/ 464 h 356"/>
                <a:gd name="T24" fmla="*/ 237 w 881"/>
                <a:gd name="T25" fmla="*/ 482 h 356"/>
                <a:gd name="T26" fmla="*/ 267 w 881"/>
                <a:gd name="T27" fmla="*/ 488 h 356"/>
                <a:gd name="T28" fmla="*/ 289 w 881"/>
                <a:gd name="T29" fmla="*/ 456 h 356"/>
                <a:gd name="T30" fmla="*/ 296 w 881"/>
                <a:gd name="T31" fmla="*/ 456 h 356"/>
                <a:gd name="T32" fmla="*/ 303 w 881"/>
                <a:gd name="T33" fmla="*/ 440 h 356"/>
                <a:gd name="T34" fmla="*/ 333 w 881"/>
                <a:gd name="T35" fmla="*/ 379 h 356"/>
                <a:gd name="T36" fmla="*/ 358 w 881"/>
                <a:gd name="T37" fmla="*/ 322 h 356"/>
                <a:gd name="T38" fmla="*/ 384 w 881"/>
                <a:gd name="T39" fmla="*/ 273 h 356"/>
                <a:gd name="T40" fmla="*/ 409 w 881"/>
                <a:gd name="T41" fmla="*/ 267 h 356"/>
                <a:gd name="T42" fmla="*/ 434 w 881"/>
                <a:gd name="T43" fmla="*/ 355 h 356"/>
                <a:gd name="T44" fmla="*/ 444 w 881"/>
                <a:gd name="T45" fmla="*/ 411 h 356"/>
                <a:gd name="T46" fmla="*/ 454 w 881"/>
                <a:gd name="T47" fmla="*/ 455 h 356"/>
                <a:gd name="T48" fmla="*/ 464 w 881"/>
                <a:gd name="T49" fmla="*/ 482 h 356"/>
                <a:gd name="T50" fmla="*/ 475 w 881"/>
                <a:gd name="T51" fmla="*/ 511 h 356"/>
                <a:gd name="T52" fmla="*/ 466 w 881"/>
                <a:gd name="T53" fmla="*/ 617 h 356"/>
                <a:gd name="T54" fmla="*/ 458 w 881"/>
                <a:gd name="T55" fmla="*/ 636 h 356"/>
                <a:gd name="T56" fmla="*/ 448 w 881"/>
                <a:gd name="T57" fmla="*/ 650 h 356"/>
                <a:gd name="T58" fmla="*/ 435 w 881"/>
                <a:gd name="T59" fmla="*/ 646 h 356"/>
                <a:gd name="T60" fmla="*/ 420 w 881"/>
                <a:gd name="T61" fmla="*/ 644 h 356"/>
                <a:gd name="T62" fmla="*/ 404 w 881"/>
                <a:gd name="T63" fmla="*/ 628 h 356"/>
                <a:gd name="T64" fmla="*/ 389 w 881"/>
                <a:gd name="T65" fmla="*/ 604 h 356"/>
                <a:gd name="T66" fmla="*/ 374 w 881"/>
                <a:gd name="T67" fmla="*/ 567 h 356"/>
                <a:gd name="T68" fmla="*/ 367 w 881"/>
                <a:gd name="T69" fmla="*/ 552 h 356"/>
                <a:gd name="T70" fmla="*/ 358 w 881"/>
                <a:gd name="T71" fmla="*/ 568 h 356"/>
                <a:gd name="T72" fmla="*/ 351 w 881"/>
                <a:gd name="T73" fmla="*/ 600 h 356"/>
                <a:gd name="T74" fmla="*/ 343 w 881"/>
                <a:gd name="T75" fmla="*/ 644 h 356"/>
                <a:gd name="T76" fmla="*/ 307 w 881"/>
                <a:gd name="T77" fmla="*/ 834 h 356"/>
                <a:gd name="T78" fmla="*/ 252 w 881"/>
                <a:gd name="T79" fmla="*/ 981 h 356"/>
                <a:gd name="T80" fmla="*/ 234 w 881"/>
                <a:gd name="T81" fmla="*/ 1064 h 356"/>
                <a:gd name="T82" fmla="*/ 223 w 881"/>
                <a:gd name="T83" fmla="*/ 1104 h 356"/>
                <a:gd name="T84" fmla="*/ 209 w 881"/>
                <a:gd name="T85" fmla="*/ 1146 h 356"/>
                <a:gd name="T86" fmla="*/ 198 w 881"/>
                <a:gd name="T87" fmla="*/ 1178 h 356"/>
                <a:gd name="T88" fmla="*/ 188 w 881"/>
                <a:gd name="T89" fmla="*/ 1206 h 356"/>
                <a:gd name="T90" fmla="*/ 165 w 881"/>
                <a:gd name="T91" fmla="*/ 1170 h 356"/>
                <a:gd name="T92" fmla="*/ 144 w 881"/>
                <a:gd name="T93" fmla="*/ 1146 h 356"/>
                <a:gd name="T94" fmla="*/ 123 w 881"/>
                <a:gd name="T95" fmla="*/ 1121 h 356"/>
                <a:gd name="T96" fmla="*/ 103 w 881"/>
                <a:gd name="T97" fmla="*/ 1111 h 356"/>
                <a:gd name="T98" fmla="*/ 81 w 881"/>
                <a:gd name="T99" fmla="*/ 1100 h 356"/>
                <a:gd name="T100" fmla="*/ 61 w 881"/>
                <a:gd name="T101" fmla="*/ 1094 h 356"/>
                <a:gd name="T102" fmla="*/ 39 w 881"/>
                <a:gd name="T103" fmla="*/ 1084 h 356"/>
                <a:gd name="T104" fmla="*/ 18 w 881"/>
                <a:gd name="T105" fmla="*/ 1077 h 356"/>
                <a:gd name="T106" fmla="*/ 13 w 881"/>
                <a:gd name="T107" fmla="*/ 912 h 356"/>
                <a:gd name="T108" fmla="*/ 12 w 881"/>
                <a:gd name="T109" fmla="*/ 752 h 356"/>
                <a:gd name="T110" fmla="*/ 15 w 881"/>
                <a:gd name="T111" fmla="*/ 511 h 356"/>
                <a:gd name="T112" fmla="*/ 9 w 881"/>
                <a:gd name="T113" fmla="*/ 749 h 356"/>
                <a:gd name="T114" fmla="*/ 11 w 881"/>
                <a:gd name="T115" fmla="*/ 981 h 356"/>
                <a:gd name="T116" fmla="*/ 11 w 881"/>
                <a:gd name="T117" fmla="*/ 1064 h 356"/>
                <a:gd name="T118" fmla="*/ 0 w 881"/>
                <a:gd name="T119" fmla="*/ 826 h 3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1" h="356">
                  <a:moveTo>
                    <a:pt x="0" y="244"/>
                  </a:moveTo>
                  <a:lnTo>
                    <a:pt x="0" y="214"/>
                  </a:lnTo>
                  <a:lnTo>
                    <a:pt x="2" y="183"/>
                  </a:lnTo>
                  <a:lnTo>
                    <a:pt x="7" y="153"/>
                  </a:lnTo>
                  <a:lnTo>
                    <a:pt x="15" y="124"/>
                  </a:lnTo>
                  <a:lnTo>
                    <a:pt x="23" y="93"/>
                  </a:lnTo>
                  <a:lnTo>
                    <a:pt x="36" y="63"/>
                  </a:lnTo>
                  <a:lnTo>
                    <a:pt x="51" y="32"/>
                  </a:lnTo>
                  <a:lnTo>
                    <a:pt x="69" y="0"/>
                  </a:lnTo>
                  <a:lnTo>
                    <a:pt x="78" y="8"/>
                  </a:lnTo>
                  <a:lnTo>
                    <a:pt x="69" y="23"/>
                  </a:lnTo>
                  <a:lnTo>
                    <a:pt x="46" y="88"/>
                  </a:lnTo>
                  <a:lnTo>
                    <a:pt x="86" y="17"/>
                  </a:lnTo>
                  <a:lnTo>
                    <a:pt x="113" y="34"/>
                  </a:lnTo>
                  <a:lnTo>
                    <a:pt x="140" y="50"/>
                  </a:lnTo>
                  <a:lnTo>
                    <a:pt x="168" y="65"/>
                  </a:lnTo>
                  <a:lnTo>
                    <a:pt x="195" y="78"/>
                  </a:lnTo>
                  <a:lnTo>
                    <a:pt x="222" y="90"/>
                  </a:lnTo>
                  <a:lnTo>
                    <a:pt x="250" y="101"/>
                  </a:lnTo>
                  <a:lnTo>
                    <a:pt x="276" y="111"/>
                  </a:lnTo>
                  <a:lnTo>
                    <a:pt x="303" y="119"/>
                  </a:lnTo>
                  <a:lnTo>
                    <a:pt x="331" y="126"/>
                  </a:lnTo>
                  <a:lnTo>
                    <a:pt x="358" y="132"/>
                  </a:lnTo>
                  <a:lnTo>
                    <a:pt x="386" y="137"/>
                  </a:lnTo>
                  <a:lnTo>
                    <a:pt x="413" y="140"/>
                  </a:lnTo>
                  <a:lnTo>
                    <a:pt x="440" y="142"/>
                  </a:lnTo>
                  <a:lnTo>
                    <a:pt x="468" y="144"/>
                  </a:lnTo>
                  <a:lnTo>
                    <a:pt x="495" y="144"/>
                  </a:lnTo>
                  <a:lnTo>
                    <a:pt x="523" y="142"/>
                  </a:lnTo>
                  <a:lnTo>
                    <a:pt x="536" y="135"/>
                  </a:lnTo>
                  <a:lnTo>
                    <a:pt x="539" y="134"/>
                  </a:lnTo>
                  <a:lnTo>
                    <a:pt x="549" y="135"/>
                  </a:lnTo>
                  <a:lnTo>
                    <a:pt x="556" y="131"/>
                  </a:lnTo>
                  <a:lnTo>
                    <a:pt x="562" y="130"/>
                  </a:lnTo>
                  <a:lnTo>
                    <a:pt x="594" y="119"/>
                  </a:lnTo>
                  <a:lnTo>
                    <a:pt x="617" y="112"/>
                  </a:lnTo>
                  <a:lnTo>
                    <a:pt x="641" y="105"/>
                  </a:lnTo>
                  <a:lnTo>
                    <a:pt x="664" y="95"/>
                  </a:lnTo>
                  <a:lnTo>
                    <a:pt x="688" y="86"/>
                  </a:lnTo>
                  <a:lnTo>
                    <a:pt x="712" y="80"/>
                  </a:lnTo>
                  <a:lnTo>
                    <a:pt x="735" y="76"/>
                  </a:lnTo>
                  <a:lnTo>
                    <a:pt x="759" y="79"/>
                  </a:lnTo>
                  <a:lnTo>
                    <a:pt x="783" y="86"/>
                  </a:lnTo>
                  <a:lnTo>
                    <a:pt x="804" y="105"/>
                  </a:lnTo>
                  <a:lnTo>
                    <a:pt x="814" y="114"/>
                  </a:lnTo>
                  <a:lnTo>
                    <a:pt x="824" y="121"/>
                  </a:lnTo>
                  <a:lnTo>
                    <a:pt x="833" y="127"/>
                  </a:lnTo>
                  <a:lnTo>
                    <a:pt x="843" y="134"/>
                  </a:lnTo>
                  <a:lnTo>
                    <a:pt x="852" y="139"/>
                  </a:lnTo>
                  <a:lnTo>
                    <a:pt x="861" y="142"/>
                  </a:lnTo>
                  <a:lnTo>
                    <a:pt x="871" y="147"/>
                  </a:lnTo>
                  <a:lnTo>
                    <a:pt x="881" y="151"/>
                  </a:lnTo>
                  <a:lnTo>
                    <a:pt x="872" y="177"/>
                  </a:lnTo>
                  <a:lnTo>
                    <a:pt x="865" y="182"/>
                  </a:lnTo>
                  <a:lnTo>
                    <a:pt x="857" y="186"/>
                  </a:lnTo>
                  <a:lnTo>
                    <a:pt x="849" y="188"/>
                  </a:lnTo>
                  <a:lnTo>
                    <a:pt x="840" y="191"/>
                  </a:lnTo>
                  <a:lnTo>
                    <a:pt x="831" y="192"/>
                  </a:lnTo>
                  <a:lnTo>
                    <a:pt x="823" y="192"/>
                  </a:lnTo>
                  <a:lnTo>
                    <a:pt x="808" y="191"/>
                  </a:lnTo>
                  <a:lnTo>
                    <a:pt x="793" y="190"/>
                  </a:lnTo>
                  <a:lnTo>
                    <a:pt x="779" y="190"/>
                  </a:lnTo>
                  <a:lnTo>
                    <a:pt x="764" y="187"/>
                  </a:lnTo>
                  <a:lnTo>
                    <a:pt x="750" y="185"/>
                  </a:lnTo>
                  <a:lnTo>
                    <a:pt x="735" y="182"/>
                  </a:lnTo>
                  <a:lnTo>
                    <a:pt x="722" y="178"/>
                  </a:lnTo>
                  <a:lnTo>
                    <a:pt x="707" y="173"/>
                  </a:lnTo>
                  <a:lnTo>
                    <a:pt x="693" y="167"/>
                  </a:lnTo>
                  <a:lnTo>
                    <a:pt x="686" y="165"/>
                  </a:lnTo>
                  <a:lnTo>
                    <a:pt x="679" y="163"/>
                  </a:lnTo>
                  <a:lnTo>
                    <a:pt x="672" y="165"/>
                  </a:lnTo>
                  <a:lnTo>
                    <a:pt x="664" y="168"/>
                  </a:lnTo>
                  <a:lnTo>
                    <a:pt x="658" y="172"/>
                  </a:lnTo>
                  <a:lnTo>
                    <a:pt x="651" y="177"/>
                  </a:lnTo>
                  <a:lnTo>
                    <a:pt x="643" y="183"/>
                  </a:lnTo>
                  <a:lnTo>
                    <a:pt x="636" y="190"/>
                  </a:lnTo>
                  <a:lnTo>
                    <a:pt x="612" y="221"/>
                  </a:lnTo>
                  <a:lnTo>
                    <a:pt x="569" y="246"/>
                  </a:lnTo>
                  <a:lnTo>
                    <a:pt x="511" y="268"/>
                  </a:lnTo>
                  <a:lnTo>
                    <a:pt x="467" y="290"/>
                  </a:lnTo>
                  <a:lnTo>
                    <a:pt x="444" y="306"/>
                  </a:lnTo>
                  <a:lnTo>
                    <a:pt x="433" y="314"/>
                  </a:lnTo>
                  <a:lnTo>
                    <a:pt x="423" y="320"/>
                  </a:lnTo>
                  <a:lnTo>
                    <a:pt x="412" y="326"/>
                  </a:lnTo>
                  <a:lnTo>
                    <a:pt x="401" y="331"/>
                  </a:lnTo>
                  <a:lnTo>
                    <a:pt x="389" y="338"/>
                  </a:lnTo>
                  <a:lnTo>
                    <a:pt x="378" y="343"/>
                  </a:lnTo>
                  <a:lnTo>
                    <a:pt x="366" y="348"/>
                  </a:lnTo>
                  <a:lnTo>
                    <a:pt x="354" y="352"/>
                  </a:lnTo>
                  <a:lnTo>
                    <a:pt x="346" y="356"/>
                  </a:lnTo>
                  <a:lnTo>
                    <a:pt x="326" y="350"/>
                  </a:lnTo>
                  <a:lnTo>
                    <a:pt x="307" y="345"/>
                  </a:lnTo>
                  <a:lnTo>
                    <a:pt x="287" y="341"/>
                  </a:lnTo>
                  <a:lnTo>
                    <a:pt x="267" y="338"/>
                  </a:lnTo>
                  <a:lnTo>
                    <a:pt x="249" y="334"/>
                  </a:lnTo>
                  <a:lnTo>
                    <a:pt x="229" y="331"/>
                  </a:lnTo>
                  <a:lnTo>
                    <a:pt x="210" y="330"/>
                  </a:lnTo>
                  <a:lnTo>
                    <a:pt x="190" y="328"/>
                  </a:lnTo>
                  <a:lnTo>
                    <a:pt x="170" y="326"/>
                  </a:lnTo>
                  <a:lnTo>
                    <a:pt x="152" y="325"/>
                  </a:lnTo>
                  <a:lnTo>
                    <a:pt x="132" y="324"/>
                  </a:lnTo>
                  <a:lnTo>
                    <a:pt x="113" y="323"/>
                  </a:lnTo>
                  <a:lnTo>
                    <a:pt x="93" y="321"/>
                  </a:lnTo>
                  <a:lnTo>
                    <a:pt x="73" y="320"/>
                  </a:lnTo>
                  <a:lnTo>
                    <a:pt x="54" y="319"/>
                  </a:lnTo>
                  <a:lnTo>
                    <a:pt x="34" y="318"/>
                  </a:lnTo>
                  <a:lnTo>
                    <a:pt x="28" y="294"/>
                  </a:lnTo>
                  <a:lnTo>
                    <a:pt x="25" y="269"/>
                  </a:lnTo>
                  <a:lnTo>
                    <a:pt x="23" y="246"/>
                  </a:lnTo>
                  <a:lnTo>
                    <a:pt x="22" y="222"/>
                  </a:lnTo>
                  <a:lnTo>
                    <a:pt x="31" y="151"/>
                  </a:lnTo>
                  <a:lnTo>
                    <a:pt x="28" y="151"/>
                  </a:lnTo>
                  <a:lnTo>
                    <a:pt x="21" y="186"/>
                  </a:lnTo>
                  <a:lnTo>
                    <a:pt x="17" y="221"/>
                  </a:lnTo>
                  <a:lnTo>
                    <a:pt x="17" y="255"/>
                  </a:lnTo>
                  <a:lnTo>
                    <a:pt x="20" y="290"/>
                  </a:lnTo>
                  <a:lnTo>
                    <a:pt x="20" y="303"/>
                  </a:lnTo>
                  <a:lnTo>
                    <a:pt x="21" y="314"/>
                  </a:lnTo>
                  <a:lnTo>
                    <a:pt x="11" y="314"/>
                  </a:lnTo>
                  <a:lnTo>
                    <a:pt x="0" y="24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42" name="Freeform 12"/>
            <p:cNvSpPr>
              <a:spLocks/>
            </p:cNvSpPr>
            <p:nvPr/>
          </p:nvSpPr>
          <p:spPr bwMode="auto">
            <a:xfrm>
              <a:off x="3543" y="2409"/>
              <a:ext cx="1818" cy="1342"/>
            </a:xfrm>
            <a:custGeom>
              <a:avLst/>
              <a:gdLst>
                <a:gd name="T0" fmla="*/ 868 w 2127"/>
                <a:gd name="T1" fmla="*/ 3363 h 988"/>
                <a:gd name="T2" fmla="*/ 873 w 2127"/>
                <a:gd name="T3" fmla="*/ 3359 h 988"/>
                <a:gd name="T4" fmla="*/ 1086 w 2127"/>
                <a:gd name="T5" fmla="*/ 709 h 988"/>
                <a:gd name="T6" fmla="*/ 1131 w 2127"/>
                <a:gd name="T7" fmla="*/ 77 h 988"/>
                <a:gd name="T8" fmla="*/ 1131 w 2127"/>
                <a:gd name="T9" fmla="*/ 50 h 988"/>
                <a:gd name="T10" fmla="*/ 1135 w 2127"/>
                <a:gd name="T11" fmla="*/ 7 h 988"/>
                <a:gd name="T12" fmla="*/ 1131 w 2127"/>
                <a:gd name="T13" fmla="*/ 0 h 988"/>
                <a:gd name="T14" fmla="*/ 1120 w 2127"/>
                <a:gd name="T15" fmla="*/ 124 h 988"/>
                <a:gd name="T16" fmla="*/ 1109 w 2127"/>
                <a:gd name="T17" fmla="*/ 240 h 988"/>
                <a:gd name="T18" fmla="*/ 1099 w 2127"/>
                <a:gd name="T19" fmla="*/ 364 h 988"/>
                <a:gd name="T20" fmla="*/ 1089 w 2127"/>
                <a:gd name="T21" fmla="*/ 484 h 988"/>
                <a:gd name="T22" fmla="*/ 1079 w 2127"/>
                <a:gd name="T23" fmla="*/ 607 h 988"/>
                <a:gd name="T24" fmla="*/ 1068 w 2127"/>
                <a:gd name="T25" fmla="*/ 725 h 988"/>
                <a:gd name="T26" fmla="*/ 1059 w 2127"/>
                <a:gd name="T27" fmla="*/ 846 h 988"/>
                <a:gd name="T28" fmla="*/ 1051 w 2127"/>
                <a:gd name="T29" fmla="*/ 967 h 988"/>
                <a:gd name="T30" fmla="*/ 943 w 2127"/>
                <a:gd name="T31" fmla="*/ 2321 h 988"/>
                <a:gd name="T32" fmla="*/ 868 w 2127"/>
                <a:gd name="T33" fmla="*/ 3223 h 988"/>
                <a:gd name="T34" fmla="*/ 868 w 2127"/>
                <a:gd name="T35" fmla="*/ 3259 h 988"/>
                <a:gd name="T36" fmla="*/ 866 w 2127"/>
                <a:gd name="T37" fmla="*/ 3280 h 988"/>
                <a:gd name="T38" fmla="*/ 862 w 2127"/>
                <a:gd name="T39" fmla="*/ 3290 h 988"/>
                <a:gd name="T40" fmla="*/ 13 w 2127"/>
                <a:gd name="T41" fmla="*/ 3265 h 988"/>
                <a:gd name="T42" fmla="*/ 3 w 2127"/>
                <a:gd name="T43" fmla="*/ 3265 h 988"/>
                <a:gd name="T44" fmla="*/ 1 w 2127"/>
                <a:gd name="T45" fmla="*/ 3295 h 988"/>
                <a:gd name="T46" fmla="*/ 0 w 2127"/>
                <a:gd name="T47" fmla="*/ 3306 h 988"/>
                <a:gd name="T48" fmla="*/ 4 w 2127"/>
                <a:gd name="T49" fmla="*/ 3337 h 988"/>
                <a:gd name="T50" fmla="*/ 868 w 2127"/>
                <a:gd name="T51" fmla="*/ 3363 h 98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127" h="988">
                  <a:moveTo>
                    <a:pt x="1627" y="988"/>
                  </a:moveTo>
                  <a:lnTo>
                    <a:pt x="1635" y="987"/>
                  </a:lnTo>
                  <a:lnTo>
                    <a:pt x="2033" y="208"/>
                  </a:lnTo>
                  <a:lnTo>
                    <a:pt x="2119" y="23"/>
                  </a:lnTo>
                  <a:lnTo>
                    <a:pt x="2119" y="15"/>
                  </a:lnTo>
                  <a:lnTo>
                    <a:pt x="2127" y="2"/>
                  </a:lnTo>
                  <a:lnTo>
                    <a:pt x="2119" y="0"/>
                  </a:lnTo>
                  <a:lnTo>
                    <a:pt x="2098" y="36"/>
                  </a:lnTo>
                  <a:lnTo>
                    <a:pt x="2078" y="71"/>
                  </a:lnTo>
                  <a:lnTo>
                    <a:pt x="2059" y="107"/>
                  </a:lnTo>
                  <a:lnTo>
                    <a:pt x="2041" y="142"/>
                  </a:lnTo>
                  <a:lnTo>
                    <a:pt x="2022" y="178"/>
                  </a:lnTo>
                  <a:lnTo>
                    <a:pt x="2003" y="213"/>
                  </a:lnTo>
                  <a:lnTo>
                    <a:pt x="1986" y="249"/>
                  </a:lnTo>
                  <a:lnTo>
                    <a:pt x="1969" y="284"/>
                  </a:lnTo>
                  <a:lnTo>
                    <a:pt x="1768" y="682"/>
                  </a:lnTo>
                  <a:lnTo>
                    <a:pt x="1627" y="947"/>
                  </a:lnTo>
                  <a:lnTo>
                    <a:pt x="1626" y="957"/>
                  </a:lnTo>
                  <a:lnTo>
                    <a:pt x="1621" y="964"/>
                  </a:lnTo>
                  <a:lnTo>
                    <a:pt x="1616" y="967"/>
                  </a:lnTo>
                  <a:lnTo>
                    <a:pt x="24" y="959"/>
                  </a:lnTo>
                  <a:lnTo>
                    <a:pt x="5" y="959"/>
                  </a:lnTo>
                  <a:lnTo>
                    <a:pt x="1" y="968"/>
                  </a:lnTo>
                  <a:lnTo>
                    <a:pt x="0" y="971"/>
                  </a:lnTo>
                  <a:lnTo>
                    <a:pt x="8" y="981"/>
                  </a:lnTo>
                  <a:lnTo>
                    <a:pt x="1627" y="9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43" name="Freeform 13"/>
            <p:cNvSpPr>
              <a:spLocks/>
            </p:cNvSpPr>
            <p:nvPr/>
          </p:nvSpPr>
          <p:spPr bwMode="auto">
            <a:xfrm>
              <a:off x="3555" y="2428"/>
              <a:ext cx="872" cy="744"/>
            </a:xfrm>
            <a:custGeom>
              <a:avLst/>
              <a:gdLst>
                <a:gd name="T0" fmla="*/ 530 w 1021"/>
                <a:gd name="T1" fmla="*/ 0 h 547"/>
                <a:gd name="T2" fmla="*/ 535 w 1021"/>
                <a:gd name="T3" fmla="*/ 277 h 547"/>
                <a:gd name="T4" fmla="*/ 543 w 1021"/>
                <a:gd name="T5" fmla="*/ 335 h 547"/>
                <a:gd name="T6" fmla="*/ 512 w 1021"/>
                <a:gd name="T7" fmla="*/ 510 h 547"/>
                <a:gd name="T8" fmla="*/ 493 w 1021"/>
                <a:gd name="T9" fmla="*/ 623 h 547"/>
                <a:gd name="T10" fmla="*/ 476 w 1021"/>
                <a:gd name="T11" fmla="*/ 734 h 547"/>
                <a:gd name="T12" fmla="*/ 418 w 1021"/>
                <a:gd name="T13" fmla="*/ 966 h 547"/>
                <a:gd name="T14" fmla="*/ 389 w 1021"/>
                <a:gd name="T15" fmla="*/ 992 h 547"/>
                <a:gd name="T16" fmla="*/ 365 w 1021"/>
                <a:gd name="T17" fmla="*/ 1077 h 547"/>
                <a:gd name="T18" fmla="*/ 348 w 1021"/>
                <a:gd name="T19" fmla="*/ 1130 h 547"/>
                <a:gd name="T20" fmla="*/ 337 w 1021"/>
                <a:gd name="T21" fmla="*/ 1157 h 547"/>
                <a:gd name="T22" fmla="*/ 328 w 1021"/>
                <a:gd name="T23" fmla="*/ 1232 h 547"/>
                <a:gd name="T24" fmla="*/ 313 w 1021"/>
                <a:gd name="T25" fmla="*/ 1238 h 547"/>
                <a:gd name="T26" fmla="*/ 305 w 1021"/>
                <a:gd name="T27" fmla="*/ 1285 h 547"/>
                <a:gd name="T28" fmla="*/ 292 w 1021"/>
                <a:gd name="T29" fmla="*/ 1341 h 547"/>
                <a:gd name="T30" fmla="*/ 280 w 1021"/>
                <a:gd name="T31" fmla="*/ 1396 h 547"/>
                <a:gd name="T32" fmla="*/ 279 w 1021"/>
                <a:gd name="T33" fmla="*/ 1500 h 547"/>
                <a:gd name="T34" fmla="*/ 263 w 1021"/>
                <a:gd name="T35" fmla="*/ 1608 h 547"/>
                <a:gd name="T36" fmla="*/ 253 w 1021"/>
                <a:gd name="T37" fmla="*/ 1721 h 547"/>
                <a:gd name="T38" fmla="*/ 249 w 1021"/>
                <a:gd name="T39" fmla="*/ 1872 h 547"/>
                <a:gd name="T40" fmla="*/ 222 w 1021"/>
                <a:gd name="T41" fmla="*/ 1804 h 547"/>
                <a:gd name="T42" fmla="*/ 200 w 1021"/>
                <a:gd name="T43" fmla="*/ 1776 h 547"/>
                <a:gd name="T44" fmla="*/ 178 w 1021"/>
                <a:gd name="T45" fmla="*/ 1779 h 547"/>
                <a:gd name="T46" fmla="*/ 157 w 1021"/>
                <a:gd name="T47" fmla="*/ 1799 h 547"/>
                <a:gd name="T48" fmla="*/ 132 w 1021"/>
                <a:gd name="T49" fmla="*/ 1838 h 547"/>
                <a:gd name="T50" fmla="*/ 113 w 1021"/>
                <a:gd name="T51" fmla="*/ 1783 h 547"/>
                <a:gd name="T52" fmla="*/ 102 w 1021"/>
                <a:gd name="T53" fmla="*/ 1721 h 547"/>
                <a:gd name="T54" fmla="*/ 79 w 1021"/>
                <a:gd name="T55" fmla="*/ 1676 h 547"/>
                <a:gd name="T56" fmla="*/ 62 w 1021"/>
                <a:gd name="T57" fmla="*/ 1676 h 547"/>
                <a:gd name="T58" fmla="*/ 45 w 1021"/>
                <a:gd name="T59" fmla="*/ 1711 h 547"/>
                <a:gd name="T60" fmla="*/ 31 w 1021"/>
                <a:gd name="T61" fmla="*/ 1767 h 547"/>
                <a:gd name="T62" fmla="*/ 13 w 1021"/>
                <a:gd name="T63" fmla="*/ 1779 h 547"/>
                <a:gd name="T64" fmla="*/ 1 w 1021"/>
                <a:gd name="T65" fmla="*/ 1740 h 547"/>
                <a:gd name="T66" fmla="*/ 20 w 1021"/>
                <a:gd name="T67" fmla="*/ 1619 h 547"/>
                <a:gd name="T68" fmla="*/ 50 w 1021"/>
                <a:gd name="T69" fmla="*/ 1495 h 547"/>
                <a:gd name="T70" fmla="*/ 83 w 1021"/>
                <a:gd name="T71" fmla="*/ 1382 h 547"/>
                <a:gd name="T72" fmla="*/ 110 w 1021"/>
                <a:gd name="T73" fmla="*/ 1427 h 547"/>
                <a:gd name="T74" fmla="*/ 149 w 1021"/>
                <a:gd name="T75" fmla="*/ 1367 h 547"/>
                <a:gd name="T76" fmla="*/ 192 w 1021"/>
                <a:gd name="T77" fmla="*/ 1243 h 547"/>
                <a:gd name="T78" fmla="*/ 232 w 1021"/>
                <a:gd name="T79" fmla="*/ 1104 h 547"/>
                <a:gd name="T80" fmla="*/ 262 w 1021"/>
                <a:gd name="T81" fmla="*/ 998 h 547"/>
                <a:gd name="T82" fmla="*/ 286 w 1021"/>
                <a:gd name="T83" fmla="*/ 924 h 547"/>
                <a:gd name="T84" fmla="*/ 308 w 1021"/>
                <a:gd name="T85" fmla="*/ 816 h 547"/>
                <a:gd name="T86" fmla="*/ 332 w 1021"/>
                <a:gd name="T87" fmla="*/ 694 h 547"/>
                <a:gd name="T88" fmla="*/ 348 w 1021"/>
                <a:gd name="T89" fmla="*/ 733 h 547"/>
                <a:gd name="T90" fmla="*/ 373 w 1021"/>
                <a:gd name="T91" fmla="*/ 770 h 547"/>
                <a:gd name="T92" fmla="*/ 400 w 1021"/>
                <a:gd name="T93" fmla="*/ 790 h 547"/>
                <a:gd name="T94" fmla="*/ 424 w 1021"/>
                <a:gd name="T95" fmla="*/ 781 h 547"/>
                <a:gd name="T96" fmla="*/ 443 w 1021"/>
                <a:gd name="T97" fmla="*/ 720 h 547"/>
                <a:gd name="T98" fmla="*/ 454 w 1021"/>
                <a:gd name="T99" fmla="*/ 623 h 547"/>
                <a:gd name="T100" fmla="*/ 444 w 1021"/>
                <a:gd name="T101" fmla="*/ 525 h 547"/>
                <a:gd name="T102" fmla="*/ 424 w 1021"/>
                <a:gd name="T103" fmla="*/ 468 h 547"/>
                <a:gd name="T104" fmla="*/ 406 w 1021"/>
                <a:gd name="T105" fmla="*/ 379 h 547"/>
                <a:gd name="T106" fmla="*/ 411 w 1021"/>
                <a:gd name="T107" fmla="*/ 282 h 547"/>
                <a:gd name="T108" fmla="*/ 429 w 1021"/>
                <a:gd name="T109" fmla="*/ 211 h 547"/>
                <a:gd name="T110" fmla="*/ 449 w 1021"/>
                <a:gd name="T111" fmla="*/ 184 h 547"/>
                <a:gd name="T112" fmla="*/ 477 w 1021"/>
                <a:gd name="T113" fmla="*/ 144 h 547"/>
                <a:gd name="T114" fmla="*/ 502 w 1021"/>
                <a:gd name="T115" fmla="*/ 92 h 54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021" h="547">
                  <a:moveTo>
                    <a:pt x="975" y="15"/>
                  </a:moveTo>
                  <a:lnTo>
                    <a:pt x="988" y="8"/>
                  </a:lnTo>
                  <a:lnTo>
                    <a:pt x="995" y="0"/>
                  </a:lnTo>
                  <a:lnTo>
                    <a:pt x="990" y="46"/>
                  </a:lnTo>
                  <a:lnTo>
                    <a:pt x="1006" y="49"/>
                  </a:lnTo>
                  <a:lnTo>
                    <a:pt x="1006" y="81"/>
                  </a:lnTo>
                  <a:lnTo>
                    <a:pt x="1015" y="86"/>
                  </a:lnTo>
                  <a:lnTo>
                    <a:pt x="1015" y="95"/>
                  </a:lnTo>
                  <a:lnTo>
                    <a:pt x="1021" y="98"/>
                  </a:lnTo>
                  <a:lnTo>
                    <a:pt x="1020" y="112"/>
                  </a:lnTo>
                  <a:lnTo>
                    <a:pt x="976" y="139"/>
                  </a:lnTo>
                  <a:lnTo>
                    <a:pt x="962" y="149"/>
                  </a:lnTo>
                  <a:lnTo>
                    <a:pt x="950" y="159"/>
                  </a:lnTo>
                  <a:lnTo>
                    <a:pt x="939" y="171"/>
                  </a:lnTo>
                  <a:lnTo>
                    <a:pt x="927" y="182"/>
                  </a:lnTo>
                  <a:lnTo>
                    <a:pt x="916" y="193"/>
                  </a:lnTo>
                  <a:lnTo>
                    <a:pt x="905" y="204"/>
                  </a:lnTo>
                  <a:lnTo>
                    <a:pt x="893" y="215"/>
                  </a:lnTo>
                  <a:lnTo>
                    <a:pt x="879" y="225"/>
                  </a:lnTo>
                  <a:lnTo>
                    <a:pt x="804" y="281"/>
                  </a:lnTo>
                  <a:lnTo>
                    <a:pt x="786" y="282"/>
                  </a:lnTo>
                  <a:lnTo>
                    <a:pt x="767" y="285"/>
                  </a:lnTo>
                  <a:lnTo>
                    <a:pt x="748" y="287"/>
                  </a:lnTo>
                  <a:lnTo>
                    <a:pt x="731" y="290"/>
                  </a:lnTo>
                  <a:lnTo>
                    <a:pt x="715" y="296"/>
                  </a:lnTo>
                  <a:lnTo>
                    <a:pt x="700" y="304"/>
                  </a:lnTo>
                  <a:lnTo>
                    <a:pt x="685" y="315"/>
                  </a:lnTo>
                  <a:lnTo>
                    <a:pt x="672" y="330"/>
                  </a:lnTo>
                  <a:lnTo>
                    <a:pt x="664" y="330"/>
                  </a:lnTo>
                  <a:lnTo>
                    <a:pt x="655" y="330"/>
                  </a:lnTo>
                  <a:lnTo>
                    <a:pt x="647" y="331"/>
                  </a:lnTo>
                  <a:lnTo>
                    <a:pt x="641" y="335"/>
                  </a:lnTo>
                  <a:lnTo>
                    <a:pt x="635" y="338"/>
                  </a:lnTo>
                  <a:lnTo>
                    <a:pt x="629" y="345"/>
                  </a:lnTo>
                  <a:lnTo>
                    <a:pt x="622" y="351"/>
                  </a:lnTo>
                  <a:lnTo>
                    <a:pt x="617" y="360"/>
                  </a:lnTo>
                  <a:lnTo>
                    <a:pt x="607" y="360"/>
                  </a:lnTo>
                  <a:lnTo>
                    <a:pt x="598" y="360"/>
                  </a:lnTo>
                  <a:lnTo>
                    <a:pt x="590" y="362"/>
                  </a:lnTo>
                  <a:lnTo>
                    <a:pt x="584" y="366"/>
                  </a:lnTo>
                  <a:lnTo>
                    <a:pt x="578" y="370"/>
                  </a:lnTo>
                  <a:lnTo>
                    <a:pt x="573" y="376"/>
                  </a:lnTo>
                  <a:lnTo>
                    <a:pt x="568" y="383"/>
                  </a:lnTo>
                  <a:lnTo>
                    <a:pt x="564" y="392"/>
                  </a:lnTo>
                  <a:lnTo>
                    <a:pt x="549" y="392"/>
                  </a:lnTo>
                  <a:lnTo>
                    <a:pt x="538" y="394"/>
                  </a:lnTo>
                  <a:lnTo>
                    <a:pt x="530" y="399"/>
                  </a:lnTo>
                  <a:lnTo>
                    <a:pt x="527" y="407"/>
                  </a:lnTo>
                  <a:lnTo>
                    <a:pt x="525" y="416"/>
                  </a:lnTo>
                  <a:lnTo>
                    <a:pt x="524" y="425"/>
                  </a:lnTo>
                  <a:lnTo>
                    <a:pt x="524" y="438"/>
                  </a:lnTo>
                  <a:lnTo>
                    <a:pt x="523" y="452"/>
                  </a:lnTo>
                  <a:lnTo>
                    <a:pt x="508" y="460"/>
                  </a:lnTo>
                  <a:lnTo>
                    <a:pt x="495" y="470"/>
                  </a:lnTo>
                  <a:lnTo>
                    <a:pt x="487" y="480"/>
                  </a:lnTo>
                  <a:lnTo>
                    <a:pt x="479" y="491"/>
                  </a:lnTo>
                  <a:lnTo>
                    <a:pt x="474" y="503"/>
                  </a:lnTo>
                  <a:lnTo>
                    <a:pt x="471" y="516"/>
                  </a:lnTo>
                  <a:lnTo>
                    <a:pt x="468" y="531"/>
                  </a:lnTo>
                  <a:lnTo>
                    <a:pt x="468" y="547"/>
                  </a:lnTo>
                  <a:lnTo>
                    <a:pt x="451" y="539"/>
                  </a:lnTo>
                  <a:lnTo>
                    <a:pt x="434" y="532"/>
                  </a:lnTo>
                  <a:lnTo>
                    <a:pt x="418" y="527"/>
                  </a:lnTo>
                  <a:lnTo>
                    <a:pt x="403" y="524"/>
                  </a:lnTo>
                  <a:lnTo>
                    <a:pt x="390" y="521"/>
                  </a:lnTo>
                  <a:lnTo>
                    <a:pt x="376" y="519"/>
                  </a:lnTo>
                  <a:lnTo>
                    <a:pt x="362" y="519"/>
                  </a:lnTo>
                  <a:lnTo>
                    <a:pt x="349" y="519"/>
                  </a:lnTo>
                  <a:lnTo>
                    <a:pt x="336" y="520"/>
                  </a:lnTo>
                  <a:lnTo>
                    <a:pt x="322" y="521"/>
                  </a:lnTo>
                  <a:lnTo>
                    <a:pt x="309" y="524"/>
                  </a:lnTo>
                  <a:lnTo>
                    <a:pt x="295" y="526"/>
                  </a:lnTo>
                  <a:lnTo>
                    <a:pt x="280" y="530"/>
                  </a:lnTo>
                  <a:lnTo>
                    <a:pt x="265" y="534"/>
                  </a:lnTo>
                  <a:lnTo>
                    <a:pt x="249" y="537"/>
                  </a:lnTo>
                  <a:lnTo>
                    <a:pt x="231" y="541"/>
                  </a:lnTo>
                  <a:lnTo>
                    <a:pt x="220" y="530"/>
                  </a:lnTo>
                  <a:lnTo>
                    <a:pt x="212" y="521"/>
                  </a:lnTo>
                  <a:lnTo>
                    <a:pt x="205" y="514"/>
                  </a:lnTo>
                  <a:lnTo>
                    <a:pt x="199" y="508"/>
                  </a:lnTo>
                  <a:lnTo>
                    <a:pt x="192" y="503"/>
                  </a:lnTo>
                  <a:lnTo>
                    <a:pt x="182" y="499"/>
                  </a:lnTo>
                  <a:lnTo>
                    <a:pt x="168" y="494"/>
                  </a:lnTo>
                  <a:lnTo>
                    <a:pt x="149" y="490"/>
                  </a:lnTo>
                  <a:lnTo>
                    <a:pt x="137" y="489"/>
                  </a:lnTo>
                  <a:lnTo>
                    <a:pt x="126" y="489"/>
                  </a:lnTo>
                  <a:lnTo>
                    <a:pt x="116" y="490"/>
                  </a:lnTo>
                  <a:lnTo>
                    <a:pt x="106" y="491"/>
                  </a:lnTo>
                  <a:lnTo>
                    <a:pt x="96" y="495"/>
                  </a:lnTo>
                  <a:lnTo>
                    <a:pt x="86" y="500"/>
                  </a:lnTo>
                  <a:lnTo>
                    <a:pt x="76" y="506"/>
                  </a:lnTo>
                  <a:lnTo>
                    <a:pt x="66" y="514"/>
                  </a:lnTo>
                  <a:lnTo>
                    <a:pt x="57" y="516"/>
                  </a:lnTo>
                  <a:lnTo>
                    <a:pt x="46" y="519"/>
                  </a:lnTo>
                  <a:lnTo>
                    <a:pt x="35" y="520"/>
                  </a:lnTo>
                  <a:lnTo>
                    <a:pt x="24" y="520"/>
                  </a:lnTo>
                  <a:lnTo>
                    <a:pt x="14" y="519"/>
                  </a:lnTo>
                  <a:lnTo>
                    <a:pt x="6" y="514"/>
                  </a:lnTo>
                  <a:lnTo>
                    <a:pt x="1" y="508"/>
                  </a:lnTo>
                  <a:lnTo>
                    <a:pt x="0" y="496"/>
                  </a:lnTo>
                  <a:lnTo>
                    <a:pt x="20" y="484"/>
                  </a:lnTo>
                  <a:lnTo>
                    <a:pt x="39" y="473"/>
                  </a:lnTo>
                  <a:lnTo>
                    <a:pt x="57" y="460"/>
                  </a:lnTo>
                  <a:lnTo>
                    <a:pt x="76" y="448"/>
                  </a:lnTo>
                  <a:lnTo>
                    <a:pt x="95" y="437"/>
                  </a:lnTo>
                  <a:lnTo>
                    <a:pt x="113" y="424"/>
                  </a:lnTo>
                  <a:lnTo>
                    <a:pt x="133" y="414"/>
                  </a:lnTo>
                  <a:lnTo>
                    <a:pt x="154" y="404"/>
                  </a:lnTo>
                  <a:lnTo>
                    <a:pt x="168" y="413"/>
                  </a:lnTo>
                  <a:lnTo>
                    <a:pt x="185" y="417"/>
                  </a:lnTo>
                  <a:lnTo>
                    <a:pt x="207" y="417"/>
                  </a:lnTo>
                  <a:lnTo>
                    <a:pt x="229" y="414"/>
                  </a:lnTo>
                  <a:lnTo>
                    <a:pt x="254" y="408"/>
                  </a:lnTo>
                  <a:lnTo>
                    <a:pt x="280" y="399"/>
                  </a:lnTo>
                  <a:lnTo>
                    <a:pt x="306" y="388"/>
                  </a:lnTo>
                  <a:lnTo>
                    <a:pt x="334" y="377"/>
                  </a:lnTo>
                  <a:lnTo>
                    <a:pt x="361" y="363"/>
                  </a:lnTo>
                  <a:lnTo>
                    <a:pt x="387" y="350"/>
                  </a:lnTo>
                  <a:lnTo>
                    <a:pt x="412" y="336"/>
                  </a:lnTo>
                  <a:lnTo>
                    <a:pt x="436" y="323"/>
                  </a:lnTo>
                  <a:lnTo>
                    <a:pt x="457" y="311"/>
                  </a:lnTo>
                  <a:lnTo>
                    <a:pt x="476" y="301"/>
                  </a:lnTo>
                  <a:lnTo>
                    <a:pt x="492" y="292"/>
                  </a:lnTo>
                  <a:lnTo>
                    <a:pt x="503" y="286"/>
                  </a:lnTo>
                  <a:lnTo>
                    <a:pt x="522" y="279"/>
                  </a:lnTo>
                  <a:lnTo>
                    <a:pt x="538" y="270"/>
                  </a:lnTo>
                  <a:lnTo>
                    <a:pt x="553" y="260"/>
                  </a:lnTo>
                  <a:lnTo>
                    <a:pt x="566" y="249"/>
                  </a:lnTo>
                  <a:lnTo>
                    <a:pt x="580" y="238"/>
                  </a:lnTo>
                  <a:lnTo>
                    <a:pt x="594" y="226"/>
                  </a:lnTo>
                  <a:lnTo>
                    <a:pt x="609" y="214"/>
                  </a:lnTo>
                  <a:lnTo>
                    <a:pt x="624" y="203"/>
                  </a:lnTo>
                  <a:lnTo>
                    <a:pt x="632" y="207"/>
                  </a:lnTo>
                  <a:lnTo>
                    <a:pt x="642" y="210"/>
                  </a:lnTo>
                  <a:lnTo>
                    <a:pt x="655" y="214"/>
                  </a:lnTo>
                  <a:lnTo>
                    <a:pt x="670" y="219"/>
                  </a:lnTo>
                  <a:lnTo>
                    <a:pt x="685" y="223"/>
                  </a:lnTo>
                  <a:lnTo>
                    <a:pt x="701" y="225"/>
                  </a:lnTo>
                  <a:lnTo>
                    <a:pt x="717" y="229"/>
                  </a:lnTo>
                  <a:lnTo>
                    <a:pt x="734" y="230"/>
                  </a:lnTo>
                  <a:lnTo>
                    <a:pt x="752" y="231"/>
                  </a:lnTo>
                  <a:lnTo>
                    <a:pt x="768" y="231"/>
                  </a:lnTo>
                  <a:lnTo>
                    <a:pt x="784" y="230"/>
                  </a:lnTo>
                  <a:lnTo>
                    <a:pt x="799" y="228"/>
                  </a:lnTo>
                  <a:lnTo>
                    <a:pt x="812" y="224"/>
                  </a:lnTo>
                  <a:lnTo>
                    <a:pt x="824" y="218"/>
                  </a:lnTo>
                  <a:lnTo>
                    <a:pt x="834" y="210"/>
                  </a:lnTo>
                  <a:lnTo>
                    <a:pt x="842" y="200"/>
                  </a:lnTo>
                  <a:lnTo>
                    <a:pt x="849" y="192"/>
                  </a:lnTo>
                  <a:lnTo>
                    <a:pt x="853" y="182"/>
                  </a:lnTo>
                  <a:lnTo>
                    <a:pt x="853" y="172"/>
                  </a:lnTo>
                  <a:lnTo>
                    <a:pt x="848" y="161"/>
                  </a:lnTo>
                  <a:lnTo>
                    <a:pt x="835" y="154"/>
                  </a:lnTo>
                  <a:lnTo>
                    <a:pt x="823" y="149"/>
                  </a:lnTo>
                  <a:lnTo>
                    <a:pt x="810" y="143"/>
                  </a:lnTo>
                  <a:lnTo>
                    <a:pt x="798" y="137"/>
                  </a:lnTo>
                  <a:lnTo>
                    <a:pt x="787" y="129"/>
                  </a:lnTo>
                  <a:lnTo>
                    <a:pt x="774" y="121"/>
                  </a:lnTo>
                  <a:lnTo>
                    <a:pt x="762" y="111"/>
                  </a:lnTo>
                  <a:lnTo>
                    <a:pt x="751" y="98"/>
                  </a:lnTo>
                  <a:lnTo>
                    <a:pt x="762" y="91"/>
                  </a:lnTo>
                  <a:lnTo>
                    <a:pt x="772" y="82"/>
                  </a:lnTo>
                  <a:lnTo>
                    <a:pt x="783" y="75"/>
                  </a:lnTo>
                  <a:lnTo>
                    <a:pt x="794" y="69"/>
                  </a:lnTo>
                  <a:lnTo>
                    <a:pt x="805" y="62"/>
                  </a:lnTo>
                  <a:lnTo>
                    <a:pt x="817" y="57"/>
                  </a:lnTo>
                  <a:lnTo>
                    <a:pt x="830" y="55"/>
                  </a:lnTo>
                  <a:lnTo>
                    <a:pt x="844" y="54"/>
                  </a:lnTo>
                  <a:lnTo>
                    <a:pt x="861" y="50"/>
                  </a:lnTo>
                  <a:lnTo>
                    <a:pt x="878" y="46"/>
                  </a:lnTo>
                  <a:lnTo>
                    <a:pt x="895" y="42"/>
                  </a:lnTo>
                  <a:lnTo>
                    <a:pt x="911" y="37"/>
                  </a:lnTo>
                  <a:lnTo>
                    <a:pt x="927" y="34"/>
                  </a:lnTo>
                  <a:lnTo>
                    <a:pt x="942" y="27"/>
                  </a:lnTo>
                  <a:lnTo>
                    <a:pt x="959" y="22"/>
                  </a:lnTo>
                  <a:lnTo>
                    <a:pt x="975" y="1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44" name="Freeform 14"/>
            <p:cNvSpPr>
              <a:spLocks/>
            </p:cNvSpPr>
            <p:nvPr/>
          </p:nvSpPr>
          <p:spPr bwMode="auto">
            <a:xfrm>
              <a:off x="3659" y="3028"/>
              <a:ext cx="84" cy="28"/>
            </a:xfrm>
            <a:custGeom>
              <a:avLst/>
              <a:gdLst>
                <a:gd name="T0" fmla="*/ 0 w 97"/>
                <a:gd name="T1" fmla="*/ 57 h 20"/>
                <a:gd name="T2" fmla="*/ 3 w 97"/>
                <a:gd name="T3" fmla="*/ 35 h 20"/>
                <a:gd name="T4" fmla="*/ 7 w 97"/>
                <a:gd name="T5" fmla="*/ 20 h 20"/>
                <a:gd name="T6" fmla="*/ 10 w 97"/>
                <a:gd name="T7" fmla="*/ 8 h 20"/>
                <a:gd name="T8" fmla="*/ 14 w 97"/>
                <a:gd name="T9" fmla="*/ 1 h 20"/>
                <a:gd name="T10" fmla="*/ 18 w 97"/>
                <a:gd name="T11" fmla="*/ 0 h 20"/>
                <a:gd name="T12" fmla="*/ 23 w 97"/>
                <a:gd name="T13" fmla="*/ 0 h 20"/>
                <a:gd name="T14" fmla="*/ 29 w 97"/>
                <a:gd name="T15" fmla="*/ 0 h 20"/>
                <a:gd name="T16" fmla="*/ 34 w 97"/>
                <a:gd name="T17" fmla="*/ 0 h 20"/>
                <a:gd name="T18" fmla="*/ 40 w 97"/>
                <a:gd name="T19" fmla="*/ 1 h 20"/>
                <a:gd name="T20" fmla="*/ 44 w 97"/>
                <a:gd name="T21" fmla="*/ 8 h 20"/>
                <a:gd name="T22" fmla="*/ 48 w 97"/>
                <a:gd name="T23" fmla="*/ 21 h 20"/>
                <a:gd name="T24" fmla="*/ 54 w 97"/>
                <a:gd name="T25" fmla="*/ 39 h 20"/>
                <a:gd name="T26" fmla="*/ 55 w 97"/>
                <a:gd name="T27" fmla="*/ 57 h 20"/>
                <a:gd name="T28" fmla="*/ 49 w 97"/>
                <a:gd name="T29" fmla="*/ 48 h 20"/>
                <a:gd name="T30" fmla="*/ 44 w 97"/>
                <a:gd name="T31" fmla="*/ 39 h 20"/>
                <a:gd name="T32" fmla="*/ 40 w 97"/>
                <a:gd name="T33" fmla="*/ 35 h 20"/>
                <a:gd name="T34" fmla="*/ 35 w 97"/>
                <a:gd name="T35" fmla="*/ 35 h 20"/>
                <a:gd name="T36" fmla="*/ 29 w 97"/>
                <a:gd name="T37" fmla="*/ 35 h 20"/>
                <a:gd name="T38" fmla="*/ 25 w 97"/>
                <a:gd name="T39" fmla="*/ 35 h 20"/>
                <a:gd name="T40" fmla="*/ 19 w 97"/>
                <a:gd name="T41" fmla="*/ 39 h 20"/>
                <a:gd name="T42" fmla="*/ 14 w 97"/>
                <a:gd name="T43" fmla="*/ 39 h 20"/>
                <a:gd name="T44" fmla="*/ 8 w 97"/>
                <a:gd name="T45" fmla="*/ 55 h 20"/>
                <a:gd name="T46" fmla="*/ 3 w 97"/>
                <a:gd name="T47" fmla="*/ 77 h 20"/>
                <a:gd name="T48" fmla="*/ 0 w 97"/>
                <a:gd name="T49" fmla="*/ 57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97" h="20">
                  <a:moveTo>
                    <a:pt x="0" y="15"/>
                  </a:moveTo>
                  <a:lnTo>
                    <a:pt x="5" y="9"/>
                  </a:lnTo>
                  <a:lnTo>
                    <a:pt x="11" y="5"/>
                  </a:lnTo>
                  <a:lnTo>
                    <a:pt x="17" y="2"/>
                  </a:lnTo>
                  <a:lnTo>
                    <a:pt x="24" y="1"/>
                  </a:lnTo>
                  <a:lnTo>
                    <a:pt x="32" y="0"/>
                  </a:lnTo>
                  <a:lnTo>
                    <a:pt x="42" y="0"/>
                  </a:lnTo>
                  <a:lnTo>
                    <a:pt x="51" y="0"/>
                  </a:lnTo>
                  <a:lnTo>
                    <a:pt x="60" y="0"/>
                  </a:lnTo>
                  <a:lnTo>
                    <a:pt x="70" y="1"/>
                  </a:lnTo>
                  <a:lnTo>
                    <a:pt x="78" y="2"/>
                  </a:lnTo>
                  <a:lnTo>
                    <a:pt x="87" y="6"/>
                  </a:lnTo>
                  <a:lnTo>
                    <a:pt x="96" y="10"/>
                  </a:lnTo>
                  <a:lnTo>
                    <a:pt x="97" y="15"/>
                  </a:lnTo>
                  <a:lnTo>
                    <a:pt x="88" y="12"/>
                  </a:lnTo>
                  <a:lnTo>
                    <a:pt x="78" y="10"/>
                  </a:lnTo>
                  <a:lnTo>
                    <a:pt x="70" y="9"/>
                  </a:lnTo>
                  <a:lnTo>
                    <a:pt x="61" y="9"/>
                  </a:lnTo>
                  <a:lnTo>
                    <a:pt x="52" y="9"/>
                  </a:lnTo>
                  <a:lnTo>
                    <a:pt x="44" y="9"/>
                  </a:lnTo>
                  <a:lnTo>
                    <a:pt x="34" y="10"/>
                  </a:lnTo>
                  <a:lnTo>
                    <a:pt x="25" y="10"/>
                  </a:lnTo>
                  <a:lnTo>
                    <a:pt x="14" y="14"/>
                  </a:lnTo>
                  <a:lnTo>
                    <a:pt x="5" y="20"/>
                  </a:lnTo>
                  <a:lnTo>
                    <a:pt x="0"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45" name="Freeform 15"/>
            <p:cNvSpPr>
              <a:spLocks/>
            </p:cNvSpPr>
            <p:nvPr/>
          </p:nvSpPr>
          <p:spPr bwMode="auto">
            <a:xfrm>
              <a:off x="3695" y="3064"/>
              <a:ext cx="33" cy="21"/>
            </a:xfrm>
            <a:custGeom>
              <a:avLst/>
              <a:gdLst>
                <a:gd name="T0" fmla="*/ 0 w 39"/>
                <a:gd name="T1" fmla="*/ 0 h 16"/>
                <a:gd name="T2" fmla="*/ 20 w 39"/>
                <a:gd name="T3" fmla="*/ 32 h 16"/>
                <a:gd name="T4" fmla="*/ 18 w 39"/>
                <a:gd name="T5" fmla="*/ 49 h 16"/>
                <a:gd name="T6" fmla="*/ 0 w 39"/>
                <a:gd name="T7" fmla="*/ 21 h 16"/>
                <a:gd name="T8" fmla="*/ 0 w 39"/>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 h="16">
                  <a:moveTo>
                    <a:pt x="0" y="0"/>
                  </a:moveTo>
                  <a:lnTo>
                    <a:pt x="39" y="11"/>
                  </a:lnTo>
                  <a:lnTo>
                    <a:pt x="36" y="16"/>
                  </a:lnTo>
                  <a:lnTo>
                    <a:pt x="0" y="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46" name="Freeform 16"/>
            <p:cNvSpPr>
              <a:spLocks/>
            </p:cNvSpPr>
            <p:nvPr/>
          </p:nvSpPr>
          <p:spPr bwMode="auto">
            <a:xfrm>
              <a:off x="3782" y="2950"/>
              <a:ext cx="137" cy="78"/>
            </a:xfrm>
            <a:custGeom>
              <a:avLst/>
              <a:gdLst>
                <a:gd name="T0" fmla="*/ 1 w 161"/>
                <a:gd name="T1" fmla="*/ 172 h 58"/>
                <a:gd name="T2" fmla="*/ 12 w 161"/>
                <a:gd name="T3" fmla="*/ 161 h 58"/>
                <a:gd name="T4" fmla="*/ 28 w 161"/>
                <a:gd name="T5" fmla="*/ 141 h 58"/>
                <a:gd name="T6" fmla="*/ 85 w 161"/>
                <a:gd name="T7" fmla="*/ 0 h 58"/>
                <a:gd name="T8" fmla="*/ 80 w 161"/>
                <a:gd name="T9" fmla="*/ 30 h 58"/>
                <a:gd name="T10" fmla="*/ 31 w 161"/>
                <a:gd name="T11" fmla="*/ 151 h 58"/>
                <a:gd name="T12" fmla="*/ 26 w 161"/>
                <a:gd name="T13" fmla="*/ 161 h 58"/>
                <a:gd name="T14" fmla="*/ 22 w 161"/>
                <a:gd name="T15" fmla="*/ 172 h 58"/>
                <a:gd name="T16" fmla="*/ 6 w 161"/>
                <a:gd name="T17" fmla="*/ 190 h 58"/>
                <a:gd name="T18" fmla="*/ 0 w 161"/>
                <a:gd name="T19" fmla="*/ 190 h 58"/>
                <a:gd name="T20" fmla="*/ 1 w 161"/>
                <a:gd name="T21" fmla="*/ 172 h 5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1" h="58">
                  <a:moveTo>
                    <a:pt x="1" y="53"/>
                  </a:moveTo>
                  <a:lnTo>
                    <a:pt x="23" y="49"/>
                  </a:lnTo>
                  <a:lnTo>
                    <a:pt x="54" y="43"/>
                  </a:lnTo>
                  <a:lnTo>
                    <a:pt x="161" y="0"/>
                  </a:lnTo>
                  <a:lnTo>
                    <a:pt x="153" y="9"/>
                  </a:lnTo>
                  <a:lnTo>
                    <a:pt x="57" y="46"/>
                  </a:lnTo>
                  <a:lnTo>
                    <a:pt x="51" y="49"/>
                  </a:lnTo>
                  <a:lnTo>
                    <a:pt x="42" y="53"/>
                  </a:lnTo>
                  <a:lnTo>
                    <a:pt x="11" y="58"/>
                  </a:lnTo>
                  <a:lnTo>
                    <a:pt x="0" y="58"/>
                  </a:lnTo>
                  <a:lnTo>
                    <a:pt x="1"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47" name="Freeform 17"/>
            <p:cNvSpPr>
              <a:spLocks/>
            </p:cNvSpPr>
            <p:nvPr/>
          </p:nvSpPr>
          <p:spPr bwMode="auto">
            <a:xfrm>
              <a:off x="3810" y="2569"/>
              <a:ext cx="1178" cy="867"/>
            </a:xfrm>
            <a:custGeom>
              <a:avLst/>
              <a:gdLst>
                <a:gd name="T0" fmla="*/ 27 w 1380"/>
                <a:gd name="T1" fmla="*/ 1646 h 640"/>
                <a:gd name="T2" fmla="*/ 68 w 1380"/>
                <a:gd name="T3" fmla="*/ 1563 h 640"/>
                <a:gd name="T4" fmla="*/ 91 w 1380"/>
                <a:gd name="T5" fmla="*/ 1651 h 640"/>
                <a:gd name="T6" fmla="*/ 131 w 1380"/>
                <a:gd name="T7" fmla="*/ 1668 h 640"/>
                <a:gd name="T8" fmla="*/ 180 w 1380"/>
                <a:gd name="T9" fmla="*/ 1593 h 640"/>
                <a:gd name="T10" fmla="*/ 172 w 1380"/>
                <a:gd name="T11" fmla="*/ 1435 h 640"/>
                <a:gd name="T12" fmla="*/ 146 w 1380"/>
                <a:gd name="T13" fmla="*/ 1338 h 640"/>
                <a:gd name="T14" fmla="*/ 162 w 1380"/>
                <a:gd name="T15" fmla="*/ 1338 h 640"/>
                <a:gd name="T16" fmla="*/ 200 w 1380"/>
                <a:gd name="T17" fmla="*/ 1290 h 640"/>
                <a:gd name="T18" fmla="*/ 242 w 1380"/>
                <a:gd name="T19" fmla="*/ 1180 h 640"/>
                <a:gd name="T20" fmla="*/ 285 w 1380"/>
                <a:gd name="T21" fmla="*/ 1057 h 640"/>
                <a:gd name="T22" fmla="*/ 306 w 1380"/>
                <a:gd name="T23" fmla="*/ 806 h 640"/>
                <a:gd name="T24" fmla="*/ 329 w 1380"/>
                <a:gd name="T25" fmla="*/ 703 h 640"/>
                <a:gd name="T26" fmla="*/ 357 w 1380"/>
                <a:gd name="T27" fmla="*/ 646 h 640"/>
                <a:gd name="T28" fmla="*/ 382 w 1380"/>
                <a:gd name="T29" fmla="*/ 559 h 640"/>
                <a:gd name="T30" fmla="*/ 405 w 1380"/>
                <a:gd name="T31" fmla="*/ 457 h 640"/>
                <a:gd name="T32" fmla="*/ 428 w 1380"/>
                <a:gd name="T33" fmla="*/ 358 h 640"/>
                <a:gd name="T34" fmla="*/ 459 w 1380"/>
                <a:gd name="T35" fmla="*/ 169 h 640"/>
                <a:gd name="T36" fmla="*/ 458 w 1380"/>
                <a:gd name="T37" fmla="*/ 77 h 640"/>
                <a:gd name="T38" fmla="*/ 454 w 1380"/>
                <a:gd name="T39" fmla="*/ 7 h 640"/>
                <a:gd name="T40" fmla="*/ 513 w 1380"/>
                <a:gd name="T41" fmla="*/ 41 h 640"/>
                <a:gd name="T42" fmla="*/ 544 w 1380"/>
                <a:gd name="T43" fmla="*/ 98 h 640"/>
                <a:gd name="T44" fmla="*/ 531 w 1380"/>
                <a:gd name="T45" fmla="*/ 336 h 640"/>
                <a:gd name="T46" fmla="*/ 482 w 1380"/>
                <a:gd name="T47" fmla="*/ 511 h 640"/>
                <a:gd name="T48" fmla="*/ 495 w 1380"/>
                <a:gd name="T49" fmla="*/ 664 h 640"/>
                <a:gd name="T50" fmla="*/ 522 w 1380"/>
                <a:gd name="T51" fmla="*/ 684 h 640"/>
                <a:gd name="T52" fmla="*/ 563 w 1380"/>
                <a:gd name="T53" fmla="*/ 672 h 640"/>
                <a:gd name="T54" fmla="*/ 636 w 1380"/>
                <a:gd name="T55" fmla="*/ 664 h 640"/>
                <a:gd name="T56" fmla="*/ 708 w 1380"/>
                <a:gd name="T57" fmla="*/ 719 h 640"/>
                <a:gd name="T58" fmla="*/ 733 w 1380"/>
                <a:gd name="T59" fmla="*/ 905 h 640"/>
                <a:gd name="T60" fmla="*/ 705 w 1380"/>
                <a:gd name="T61" fmla="*/ 1081 h 640"/>
                <a:gd name="T62" fmla="*/ 668 w 1380"/>
                <a:gd name="T63" fmla="*/ 1158 h 640"/>
                <a:gd name="T64" fmla="*/ 627 w 1380"/>
                <a:gd name="T65" fmla="*/ 1185 h 640"/>
                <a:gd name="T66" fmla="*/ 590 w 1380"/>
                <a:gd name="T67" fmla="*/ 1204 h 640"/>
                <a:gd name="T68" fmla="*/ 511 w 1380"/>
                <a:gd name="T69" fmla="*/ 1207 h 640"/>
                <a:gd name="T70" fmla="*/ 457 w 1380"/>
                <a:gd name="T71" fmla="*/ 1199 h 640"/>
                <a:gd name="T72" fmla="*/ 398 w 1380"/>
                <a:gd name="T73" fmla="*/ 1227 h 640"/>
                <a:gd name="T74" fmla="*/ 362 w 1380"/>
                <a:gd name="T75" fmla="*/ 1338 h 640"/>
                <a:gd name="T76" fmla="*/ 385 w 1380"/>
                <a:gd name="T77" fmla="*/ 1521 h 640"/>
                <a:gd name="T78" fmla="*/ 435 w 1380"/>
                <a:gd name="T79" fmla="*/ 1593 h 640"/>
                <a:gd name="T80" fmla="*/ 487 w 1380"/>
                <a:gd name="T81" fmla="*/ 1641 h 640"/>
                <a:gd name="T82" fmla="*/ 534 w 1380"/>
                <a:gd name="T83" fmla="*/ 1781 h 640"/>
                <a:gd name="T84" fmla="*/ 552 w 1380"/>
                <a:gd name="T85" fmla="*/ 2024 h 640"/>
                <a:gd name="T86" fmla="*/ 509 w 1380"/>
                <a:gd name="T87" fmla="*/ 2146 h 640"/>
                <a:gd name="T88" fmla="*/ 447 w 1380"/>
                <a:gd name="T89" fmla="*/ 2121 h 640"/>
                <a:gd name="T90" fmla="*/ 385 w 1380"/>
                <a:gd name="T91" fmla="*/ 2004 h 640"/>
                <a:gd name="T92" fmla="*/ 324 w 1380"/>
                <a:gd name="T93" fmla="*/ 1882 h 640"/>
                <a:gd name="T94" fmla="*/ 277 w 1380"/>
                <a:gd name="T95" fmla="*/ 1851 h 640"/>
                <a:gd name="T96" fmla="*/ 244 w 1380"/>
                <a:gd name="T97" fmla="*/ 1879 h 640"/>
                <a:gd name="T98" fmla="*/ 207 w 1380"/>
                <a:gd name="T99" fmla="*/ 1940 h 640"/>
                <a:gd name="T100" fmla="*/ 138 w 1380"/>
                <a:gd name="T101" fmla="*/ 2024 h 640"/>
                <a:gd name="T102" fmla="*/ 64 w 1380"/>
                <a:gd name="T103" fmla="*/ 2052 h 640"/>
                <a:gd name="T104" fmla="*/ 10 w 1380"/>
                <a:gd name="T105" fmla="*/ 1936 h 64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380" h="640">
                  <a:moveTo>
                    <a:pt x="3" y="533"/>
                  </a:moveTo>
                  <a:lnTo>
                    <a:pt x="18" y="515"/>
                  </a:lnTo>
                  <a:lnTo>
                    <a:pt x="34" y="500"/>
                  </a:lnTo>
                  <a:lnTo>
                    <a:pt x="52" y="489"/>
                  </a:lnTo>
                  <a:lnTo>
                    <a:pt x="69" y="480"/>
                  </a:lnTo>
                  <a:lnTo>
                    <a:pt x="88" y="474"/>
                  </a:lnTo>
                  <a:lnTo>
                    <a:pt x="108" y="469"/>
                  </a:lnTo>
                  <a:lnTo>
                    <a:pt x="129" y="464"/>
                  </a:lnTo>
                  <a:lnTo>
                    <a:pt x="150" y="459"/>
                  </a:lnTo>
                  <a:lnTo>
                    <a:pt x="157" y="469"/>
                  </a:lnTo>
                  <a:lnTo>
                    <a:pt x="165" y="480"/>
                  </a:lnTo>
                  <a:lnTo>
                    <a:pt x="172" y="490"/>
                  </a:lnTo>
                  <a:lnTo>
                    <a:pt x="180" y="498"/>
                  </a:lnTo>
                  <a:lnTo>
                    <a:pt x="197" y="498"/>
                  </a:lnTo>
                  <a:lnTo>
                    <a:pt x="221" y="497"/>
                  </a:lnTo>
                  <a:lnTo>
                    <a:pt x="246" y="495"/>
                  </a:lnTo>
                  <a:lnTo>
                    <a:pt x="273" y="492"/>
                  </a:lnTo>
                  <a:lnTo>
                    <a:pt x="298" y="488"/>
                  </a:lnTo>
                  <a:lnTo>
                    <a:pt x="320" y="482"/>
                  </a:lnTo>
                  <a:lnTo>
                    <a:pt x="338" y="473"/>
                  </a:lnTo>
                  <a:lnTo>
                    <a:pt x="349" y="463"/>
                  </a:lnTo>
                  <a:lnTo>
                    <a:pt x="344" y="448"/>
                  </a:lnTo>
                  <a:lnTo>
                    <a:pt x="335" y="436"/>
                  </a:lnTo>
                  <a:lnTo>
                    <a:pt x="325" y="426"/>
                  </a:lnTo>
                  <a:lnTo>
                    <a:pt x="314" y="417"/>
                  </a:lnTo>
                  <a:lnTo>
                    <a:pt x="302" y="410"/>
                  </a:lnTo>
                  <a:lnTo>
                    <a:pt x="288" y="403"/>
                  </a:lnTo>
                  <a:lnTo>
                    <a:pt x="274" y="397"/>
                  </a:lnTo>
                  <a:lnTo>
                    <a:pt x="261" y="391"/>
                  </a:lnTo>
                  <a:lnTo>
                    <a:pt x="257" y="380"/>
                  </a:lnTo>
                  <a:lnTo>
                    <a:pt x="282" y="392"/>
                  </a:lnTo>
                  <a:lnTo>
                    <a:pt x="304" y="397"/>
                  </a:lnTo>
                  <a:lnTo>
                    <a:pt x="323" y="398"/>
                  </a:lnTo>
                  <a:lnTo>
                    <a:pt x="340" y="395"/>
                  </a:lnTo>
                  <a:lnTo>
                    <a:pt x="358" y="390"/>
                  </a:lnTo>
                  <a:lnTo>
                    <a:pt x="376" y="383"/>
                  </a:lnTo>
                  <a:lnTo>
                    <a:pt x="396" y="378"/>
                  </a:lnTo>
                  <a:lnTo>
                    <a:pt x="419" y="373"/>
                  </a:lnTo>
                  <a:lnTo>
                    <a:pt x="436" y="360"/>
                  </a:lnTo>
                  <a:lnTo>
                    <a:pt x="457" y="351"/>
                  </a:lnTo>
                  <a:lnTo>
                    <a:pt x="479" y="344"/>
                  </a:lnTo>
                  <a:lnTo>
                    <a:pt x="500" y="336"/>
                  </a:lnTo>
                  <a:lnTo>
                    <a:pt x="518" y="327"/>
                  </a:lnTo>
                  <a:lnTo>
                    <a:pt x="536" y="314"/>
                  </a:lnTo>
                  <a:lnTo>
                    <a:pt x="547" y="294"/>
                  </a:lnTo>
                  <a:lnTo>
                    <a:pt x="553" y="265"/>
                  </a:lnTo>
                  <a:lnTo>
                    <a:pt x="566" y="253"/>
                  </a:lnTo>
                  <a:lnTo>
                    <a:pt x="576" y="239"/>
                  </a:lnTo>
                  <a:lnTo>
                    <a:pt x="584" y="227"/>
                  </a:lnTo>
                  <a:lnTo>
                    <a:pt x="589" y="216"/>
                  </a:lnTo>
                  <a:lnTo>
                    <a:pt x="604" y="213"/>
                  </a:lnTo>
                  <a:lnTo>
                    <a:pt x="619" y="209"/>
                  </a:lnTo>
                  <a:lnTo>
                    <a:pt x="633" y="206"/>
                  </a:lnTo>
                  <a:lnTo>
                    <a:pt x="647" y="202"/>
                  </a:lnTo>
                  <a:lnTo>
                    <a:pt x="659" y="197"/>
                  </a:lnTo>
                  <a:lnTo>
                    <a:pt x="672" y="192"/>
                  </a:lnTo>
                  <a:lnTo>
                    <a:pt x="684" y="186"/>
                  </a:lnTo>
                  <a:lnTo>
                    <a:pt x="696" y="179"/>
                  </a:lnTo>
                  <a:lnTo>
                    <a:pt x="708" y="173"/>
                  </a:lnTo>
                  <a:lnTo>
                    <a:pt x="719" y="166"/>
                  </a:lnTo>
                  <a:lnTo>
                    <a:pt x="730" y="158"/>
                  </a:lnTo>
                  <a:lnTo>
                    <a:pt x="741" y="151"/>
                  </a:lnTo>
                  <a:lnTo>
                    <a:pt x="754" y="143"/>
                  </a:lnTo>
                  <a:lnTo>
                    <a:pt x="765" y="136"/>
                  </a:lnTo>
                  <a:lnTo>
                    <a:pt x="776" y="127"/>
                  </a:lnTo>
                  <a:lnTo>
                    <a:pt x="789" y="119"/>
                  </a:lnTo>
                  <a:lnTo>
                    <a:pt x="795" y="115"/>
                  </a:lnTo>
                  <a:lnTo>
                    <a:pt x="806" y="106"/>
                  </a:lnTo>
                  <a:lnTo>
                    <a:pt x="821" y="94"/>
                  </a:lnTo>
                  <a:lnTo>
                    <a:pt x="836" y="79"/>
                  </a:lnTo>
                  <a:lnTo>
                    <a:pt x="851" y="64"/>
                  </a:lnTo>
                  <a:lnTo>
                    <a:pt x="865" y="50"/>
                  </a:lnTo>
                  <a:lnTo>
                    <a:pt x="873" y="38"/>
                  </a:lnTo>
                  <a:lnTo>
                    <a:pt x="878" y="30"/>
                  </a:lnTo>
                  <a:lnTo>
                    <a:pt x="871" y="25"/>
                  </a:lnTo>
                  <a:lnTo>
                    <a:pt x="863" y="23"/>
                  </a:lnTo>
                  <a:lnTo>
                    <a:pt x="855" y="24"/>
                  </a:lnTo>
                  <a:lnTo>
                    <a:pt x="845" y="24"/>
                  </a:lnTo>
                  <a:lnTo>
                    <a:pt x="837" y="5"/>
                  </a:lnTo>
                  <a:lnTo>
                    <a:pt x="855" y="2"/>
                  </a:lnTo>
                  <a:lnTo>
                    <a:pt x="878" y="0"/>
                  </a:lnTo>
                  <a:lnTo>
                    <a:pt x="907" y="3"/>
                  </a:lnTo>
                  <a:lnTo>
                    <a:pt x="937" y="7"/>
                  </a:lnTo>
                  <a:lnTo>
                    <a:pt x="967" y="12"/>
                  </a:lnTo>
                  <a:lnTo>
                    <a:pt x="992" y="18"/>
                  </a:lnTo>
                  <a:lnTo>
                    <a:pt x="1010" y="24"/>
                  </a:lnTo>
                  <a:lnTo>
                    <a:pt x="1020" y="30"/>
                  </a:lnTo>
                  <a:lnTo>
                    <a:pt x="1024" y="29"/>
                  </a:lnTo>
                  <a:lnTo>
                    <a:pt x="1041" y="40"/>
                  </a:lnTo>
                  <a:lnTo>
                    <a:pt x="1038" y="66"/>
                  </a:lnTo>
                  <a:lnTo>
                    <a:pt x="1023" y="85"/>
                  </a:lnTo>
                  <a:lnTo>
                    <a:pt x="1000" y="100"/>
                  </a:lnTo>
                  <a:lnTo>
                    <a:pt x="974" y="111"/>
                  </a:lnTo>
                  <a:lnTo>
                    <a:pt x="948" y="122"/>
                  </a:lnTo>
                  <a:lnTo>
                    <a:pt x="924" y="135"/>
                  </a:lnTo>
                  <a:lnTo>
                    <a:pt x="908" y="151"/>
                  </a:lnTo>
                  <a:lnTo>
                    <a:pt x="902" y="173"/>
                  </a:lnTo>
                  <a:lnTo>
                    <a:pt x="909" y="183"/>
                  </a:lnTo>
                  <a:lnTo>
                    <a:pt x="919" y="192"/>
                  </a:lnTo>
                  <a:lnTo>
                    <a:pt x="931" y="197"/>
                  </a:lnTo>
                  <a:lnTo>
                    <a:pt x="943" y="199"/>
                  </a:lnTo>
                  <a:lnTo>
                    <a:pt x="957" y="202"/>
                  </a:lnTo>
                  <a:lnTo>
                    <a:pt x="970" y="203"/>
                  </a:lnTo>
                  <a:lnTo>
                    <a:pt x="983" y="203"/>
                  </a:lnTo>
                  <a:lnTo>
                    <a:pt x="995" y="204"/>
                  </a:lnTo>
                  <a:lnTo>
                    <a:pt x="1010" y="203"/>
                  </a:lnTo>
                  <a:lnTo>
                    <a:pt x="1031" y="202"/>
                  </a:lnTo>
                  <a:lnTo>
                    <a:pt x="1059" y="199"/>
                  </a:lnTo>
                  <a:lnTo>
                    <a:pt x="1090" y="198"/>
                  </a:lnTo>
                  <a:lnTo>
                    <a:pt x="1125" y="197"/>
                  </a:lnTo>
                  <a:lnTo>
                    <a:pt x="1162" y="196"/>
                  </a:lnTo>
                  <a:lnTo>
                    <a:pt x="1199" y="197"/>
                  </a:lnTo>
                  <a:lnTo>
                    <a:pt x="1237" y="198"/>
                  </a:lnTo>
                  <a:lnTo>
                    <a:pt x="1272" y="201"/>
                  </a:lnTo>
                  <a:lnTo>
                    <a:pt x="1304" y="206"/>
                  </a:lnTo>
                  <a:lnTo>
                    <a:pt x="1333" y="213"/>
                  </a:lnTo>
                  <a:lnTo>
                    <a:pt x="1355" y="223"/>
                  </a:lnTo>
                  <a:lnTo>
                    <a:pt x="1371" y="235"/>
                  </a:lnTo>
                  <a:lnTo>
                    <a:pt x="1380" y="250"/>
                  </a:lnTo>
                  <a:lnTo>
                    <a:pt x="1380" y="269"/>
                  </a:lnTo>
                  <a:lnTo>
                    <a:pt x="1369" y="291"/>
                  </a:lnTo>
                  <a:lnTo>
                    <a:pt x="1358" y="303"/>
                  </a:lnTo>
                  <a:lnTo>
                    <a:pt x="1344" y="313"/>
                  </a:lnTo>
                  <a:lnTo>
                    <a:pt x="1329" y="321"/>
                  </a:lnTo>
                  <a:lnTo>
                    <a:pt x="1313" y="329"/>
                  </a:lnTo>
                  <a:lnTo>
                    <a:pt x="1294" y="335"/>
                  </a:lnTo>
                  <a:lnTo>
                    <a:pt x="1277" y="340"/>
                  </a:lnTo>
                  <a:lnTo>
                    <a:pt x="1257" y="344"/>
                  </a:lnTo>
                  <a:lnTo>
                    <a:pt x="1238" y="346"/>
                  </a:lnTo>
                  <a:lnTo>
                    <a:pt x="1218" y="349"/>
                  </a:lnTo>
                  <a:lnTo>
                    <a:pt x="1198" y="351"/>
                  </a:lnTo>
                  <a:lnTo>
                    <a:pt x="1180" y="352"/>
                  </a:lnTo>
                  <a:lnTo>
                    <a:pt x="1161" y="354"/>
                  </a:lnTo>
                  <a:lnTo>
                    <a:pt x="1143" y="355"/>
                  </a:lnTo>
                  <a:lnTo>
                    <a:pt x="1127" y="356"/>
                  </a:lnTo>
                  <a:lnTo>
                    <a:pt x="1112" y="357"/>
                  </a:lnTo>
                  <a:lnTo>
                    <a:pt x="1099" y="359"/>
                  </a:lnTo>
                  <a:lnTo>
                    <a:pt x="995" y="357"/>
                  </a:lnTo>
                  <a:lnTo>
                    <a:pt x="980" y="359"/>
                  </a:lnTo>
                  <a:lnTo>
                    <a:pt x="963" y="359"/>
                  </a:lnTo>
                  <a:lnTo>
                    <a:pt x="940" y="357"/>
                  </a:lnTo>
                  <a:lnTo>
                    <a:pt x="916" y="357"/>
                  </a:lnTo>
                  <a:lnTo>
                    <a:pt x="888" y="357"/>
                  </a:lnTo>
                  <a:lnTo>
                    <a:pt x="860" y="356"/>
                  </a:lnTo>
                  <a:lnTo>
                    <a:pt x="831" y="357"/>
                  </a:lnTo>
                  <a:lnTo>
                    <a:pt x="802" y="359"/>
                  </a:lnTo>
                  <a:lnTo>
                    <a:pt x="775" y="361"/>
                  </a:lnTo>
                  <a:lnTo>
                    <a:pt x="750" y="365"/>
                  </a:lnTo>
                  <a:lnTo>
                    <a:pt x="726" y="370"/>
                  </a:lnTo>
                  <a:lnTo>
                    <a:pt x="708" y="376"/>
                  </a:lnTo>
                  <a:lnTo>
                    <a:pt x="693" y="386"/>
                  </a:lnTo>
                  <a:lnTo>
                    <a:pt x="682" y="397"/>
                  </a:lnTo>
                  <a:lnTo>
                    <a:pt x="678" y="411"/>
                  </a:lnTo>
                  <a:lnTo>
                    <a:pt x="679" y="428"/>
                  </a:lnTo>
                  <a:lnTo>
                    <a:pt x="701" y="442"/>
                  </a:lnTo>
                  <a:lnTo>
                    <a:pt x="724" y="452"/>
                  </a:lnTo>
                  <a:lnTo>
                    <a:pt x="747" y="459"/>
                  </a:lnTo>
                  <a:lnTo>
                    <a:pt x="771" y="466"/>
                  </a:lnTo>
                  <a:lnTo>
                    <a:pt x="796" y="469"/>
                  </a:lnTo>
                  <a:lnTo>
                    <a:pt x="821" y="473"/>
                  </a:lnTo>
                  <a:lnTo>
                    <a:pt x="846" y="475"/>
                  </a:lnTo>
                  <a:lnTo>
                    <a:pt x="871" y="478"/>
                  </a:lnTo>
                  <a:lnTo>
                    <a:pt x="894" y="482"/>
                  </a:lnTo>
                  <a:lnTo>
                    <a:pt x="919" y="487"/>
                  </a:lnTo>
                  <a:lnTo>
                    <a:pt x="942" y="494"/>
                  </a:lnTo>
                  <a:lnTo>
                    <a:pt x="964" y="503"/>
                  </a:lnTo>
                  <a:lnTo>
                    <a:pt x="985" y="514"/>
                  </a:lnTo>
                  <a:lnTo>
                    <a:pt x="1005" y="529"/>
                  </a:lnTo>
                  <a:lnTo>
                    <a:pt x="1024" y="548"/>
                  </a:lnTo>
                  <a:lnTo>
                    <a:pt x="1041" y="570"/>
                  </a:lnTo>
                  <a:lnTo>
                    <a:pt x="1043" y="586"/>
                  </a:lnTo>
                  <a:lnTo>
                    <a:pt x="1040" y="601"/>
                  </a:lnTo>
                  <a:lnTo>
                    <a:pt x="1031" y="614"/>
                  </a:lnTo>
                  <a:lnTo>
                    <a:pt x="1016" y="623"/>
                  </a:lnTo>
                  <a:lnTo>
                    <a:pt x="987" y="632"/>
                  </a:lnTo>
                  <a:lnTo>
                    <a:pt x="958" y="637"/>
                  </a:lnTo>
                  <a:lnTo>
                    <a:pt x="928" y="640"/>
                  </a:lnTo>
                  <a:lnTo>
                    <a:pt x="899" y="638"/>
                  </a:lnTo>
                  <a:lnTo>
                    <a:pt x="871" y="635"/>
                  </a:lnTo>
                  <a:lnTo>
                    <a:pt x="842" y="630"/>
                  </a:lnTo>
                  <a:lnTo>
                    <a:pt x="812" y="622"/>
                  </a:lnTo>
                  <a:lnTo>
                    <a:pt x="784" y="614"/>
                  </a:lnTo>
                  <a:lnTo>
                    <a:pt x="755" y="605"/>
                  </a:lnTo>
                  <a:lnTo>
                    <a:pt x="725" y="595"/>
                  </a:lnTo>
                  <a:lnTo>
                    <a:pt x="696" y="585"/>
                  </a:lnTo>
                  <a:lnTo>
                    <a:pt x="668" y="575"/>
                  </a:lnTo>
                  <a:lnTo>
                    <a:pt x="639" y="566"/>
                  </a:lnTo>
                  <a:lnTo>
                    <a:pt x="609" y="559"/>
                  </a:lnTo>
                  <a:lnTo>
                    <a:pt x="581" y="553"/>
                  </a:lnTo>
                  <a:lnTo>
                    <a:pt x="551" y="548"/>
                  </a:lnTo>
                  <a:lnTo>
                    <a:pt x="535" y="548"/>
                  </a:lnTo>
                  <a:lnTo>
                    <a:pt x="520" y="549"/>
                  </a:lnTo>
                  <a:lnTo>
                    <a:pt x="505" y="550"/>
                  </a:lnTo>
                  <a:lnTo>
                    <a:pt x="490" y="553"/>
                  </a:lnTo>
                  <a:lnTo>
                    <a:pt x="475" y="555"/>
                  </a:lnTo>
                  <a:lnTo>
                    <a:pt x="460" y="558"/>
                  </a:lnTo>
                  <a:lnTo>
                    <a:pt x="445" y="561"/>
                  </a:lnTo>
                  <a:lnTo>
                    <a:pt x="430" y="566"/>
                  </a:lnTo>
                  <a:lnTo>
                    <a:pt x="411" y="571"/>
                  </a:lnTo>
                  <a:lnTo>
                    <a:pt x="388" y="576"/>
                  </a:lnTo>
                  <a:lnTo>
                    <a:pt x="360" y="582"/>
                  </a:lnTo>
                  <a:lnTo>
                    <a:pt x="329" y="589"/>
                  </a:lnTo>
                  <a:lnTo>
                    <a:pt x="296" y="595"/>
                  </a:lnTo>
                  <a:lnTo>
                    <a:pt x="261" y="601"/>
                  </a:lnTo>
                  <a:lnTo>
                    <a:pt x="225" y="605"/>
                  </a:lnTo>
                  <a:lnTo>
                    <a:pt x="190" y="609"/>
                  </a:lnTo>
                  <a:lnTo>
                    <a:pt x="154" y="610"/>
                  </a:lnTo>
                  <a:lnTo>
                    <a:pt x="121" y="609"/>
                  </a:lnTo>
                  <a:lnTo>
                    <a:pt x="90" y="605"/>
                  </a:lnTo>
                  <a:lnTo>
                    <a:pt x="61" y="599"/>
                  </a:lnTo>
                  <a:lnTo>
                    <a:pt x="38" y="589"/>
                  </a:lnTo>
                  <a:lnTo>
                    <a:pt x="19" y="575"/>
                  </a:lnTo>
                  <a:lnTo>
                    <a:pt x="7" y="558"/>
                  </a:lnTo>
                  <a:lnTo>
                    <a:pt x="0" y="535"/>
                  </a:lnTo>
                  <a:lnTo>
                    <a:pt x="3" y="53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48" name="Freeform 18"/>
            <p:cNvSpPr>
              <a:spLocks/>
            </p:cNvSpPr>
            <p:nvPr/>
          </p:nvSpPr>
          <p:spPr bwMode="auto">
            <a:xfrm>
              <a:off x="3852" y="2977"/>
              <a:ext cx="67" cy="60"/>
            </a:xfrm>
            <a:custGeom>
              <a:avLst/>
              <a:gdLst>
                <a:gd name="T0" fmla="*/ 2 w 79"/>
                <a:gd name="T1" fmla="*/ 124 h 44"/>
                <a:gd name="T2" fmla="*/ 6 w 79"/>
                <a:gd name="T3" fmla="*/ 106 h 44"/>
                <a:gd name="T4" fmla="*/ 10 w 79"/>
                <a:gd name="T5" fmla="*/ 89 h 44"/>
                <a:gd name="T6" fmla="*/ 15 w 79"/>
                <a:gd name="T7" fmla="*/ 78 h 44"/>
                <a:gd name="T8" fmla="*/ 21 w 79"/>
                <a:gd name="T9" fmla="*/ 63 h 44"/>
                <a:gd name="T10" fmla="*/ 26 w 79"/>
                <a:gd name="T11" fmla="*/ 48 h 44"/>
                <a:gd name="T12" fmla="*/ 31 w 79"/>
                <a:gd name="T13" fmla="*/ 35 h 44"/>
                <a:gd name="T14" fmla="*/ 36 w 79"/>
                <a:gd name="T15" fmla="*/ 19 h 44"/>
                <a:gd name="T16" fmla="*/ 41 w 79"/>
                <a:gd name="T17" fmla="*/ 0 h 44"/>
                <a:gd name="T18" fmla="*/ 39 w 79"/>
                <a:gd name="T19" fmla="*/ 35 h 44"/>
                <a:gd name="T20" fmla="*/ 0 w 79"/>
                <a:gd name="T21" fmla="*/ 153 h 44"/>
                <a:gd name="T22" fmla="*/ 2 w 79"/>
                <a:gd name="T23" fmla="*/ 124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9" h="44">
                  <a:moveTo>
                    <a:pt x="2" y="36"/>
                  </a:moveTo>
                  <a:lnTo>
                    <a:pt x="11" y="31"/>
                  </a:lnTo>
                  <a:lnTo>
                    <a:pt x="20" y="26"/>
                  </a:lnTo>
                  <a:lnTo>
                    <a:pt x="30" y="23"/>
                  </a:lnTo>
                  <a:lnTo>
                    <a:pt x="40" y="18"/>
                  </a:lnTo>
                  <a:lnTo>
                    <a:pt x="49" y="14"/>
                  </a:lnTo>
                  <a:lnTo>
                    <a:pt x="59" y="10"/>
                  </a:lnTo>
                  <a:lnTo>
                    <a:pt x="69" y="5"/>
                  </a:lnTo>
                  <a:lnTo>
                    <a:pt x="79" y="0"/>
                  </a:lnTo>
                  <a:lnTo>
                    <a:pt x="76" y="10"/>
                  </a:lnTo>
                  <a:lnTo>
                    <a:pt x="0" y="44"/>
                  </a:lnTo>
                  <a:lnTo>
                    <a:pt x="2"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49" name="Freeform 19"/>
            <p:cNvSpPr>
              <a:spLocks/>
            </p:cNvSpPr>
            <p:nvPr/>
          </p:nvSpPr>
          <p:spPr bwMode="auto">
            <a:xfrm>
              <a:off x="3887" y="3042"/>
              <a:ext cx="10" cy="14"/>
            </a:xfrm>
            <a:custGeom>
              <a:avLst/>
              <a:gdLst>
                <a:gd name="T0" fmla="*/ 0 w 12"/>
                <a:gd name="T1" fmla="*/ 11 h 10"/>
                <a:gd name="T2" fmla="*/ 3 w 12"/>
                <a:gd name="T3" fmla="*/ 0 h 10"/>
                <a:gd name="T4" fmla="*/ 6 w 12"/>
                <a:gd name="T5" fmla="*/ 11 h 10"/>
                <a:gd name="T6" fmla="*/ 3 w 12"/>
                <a:gd name="T7" fmla="*/ 39 h 10"/>
                <a:gd name="T8" fmla="*/ 0 w 12"/>
                <a:gd name="T9" fmla="*/ 11 h 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 h="10">
                  <a:moveTo>
                    <a:pt x="0" y="3"/>
                  </a:moveTo>
                  <a:lnTo>
                    <a:pt x="4" y="0"/>
                  </a:lnTo>
                  <a:lnTo>
                    <a:pt x="12" y="3"/>
                  </a:lnTo>
                  <a:lnTo>
                    <a:pt x="7" y="10"/>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50" name="Freeform 20"/>
            <p:cNvSpPr>
              <a:spLocks/>
            </p:cNvSpPr>
            <p:nvPr/>
          </p:nvSpPr>
          <p:spPr bwMode="auto">
            <a:xfrm>
              <a:off x="3887" y="3349"/>
              <a:ext cx="128" cy="19"/>
            </a:xfrm>
            <a:custGeom>
              <a:avLst/>
              <a:gdLst>
                <a:gd name="T0" fmla="*/ 2 w 150"/>
                <a:gd name="T1" fmla="*/ 0 h 15"/>
                <a:gd name="T2" fmla="*/ 7 w 150"/>
                <a:gd name="T3" fmla="*/ 6 h 15"/>
                <a:gd name="T4" fmla="*/ 13 w 150"/>
                <a:gd name="T5" fmla="*/ 13 h 15"/>
                <a:gd name="T6" fmla="*/ 17 w 150"/>
                <a:gd name="T7" fmla="*/ 16 h 15"/>
                <a:gd name="T8" fmla="*/ 23 w 150"/>
                <a:gd name="T9" fmla="*/ 18 h 15"/>
                <a:gd name="T10" fmla="*/ 29 w 150"/>
                <a:gd name="T11" fmla="*/ 18 h 15"/>
                <a:gd name="T12" fmla="*/ 35 w 150"/>
                <a:gd name="T13" fmla="*/ 23 h 15"/>
                <a:gd name="T14" fmla="*/ 40 w 150"/>
                <a:gd name="T15" fmla="*/ 25 h 15"/>
                <a:gd name="T16" fmla="*/ 47 w 150"/>
                <a:gd name="T17" fmla="*/ 29 h 15"/>
                <a:gd name="T18" fmla="*/ 57 w 150"/>
                <a:gd name="T19" fmla="*/ 29 h 15"/>
                <a:gd name="T20" fmla="*/ 79 w 150"/>
                <a:gd name="T21" fmla="*/ 18 h 15"/>
                <a:gd name="T22" fmla="*/ 65 w 150"/>
                <a:gd name="T23" fmla="*/ 38 h 15"/>
                <a:gd name="T24" fmla="*/ 52 w 150"/>
                <a:gd name="T25" fmla="*/ 37 h 15"/>
                <a:gd name="T26" fmla="*/ 47 w 150"/>
                <a:gd name="T27" fmla="*/ 37 h 15"/>
                <a:gd name="T28" fmla="*/ 44 w 150"/>
                <a:gd name="T29" fmla="*/ 38 h 15"/>
                <a:gd name="T30" fmla="*/ 32 w 150"/>
                <a:gd name="T31" fmla="*/ 37 h 15"/>
                <a:gd name="T32" fmla="*/ 15 w 150"/>
                <a:gd name="T33" fmla="*/ 29 h 15"/>
                <a:gd name="T34" fmla="*/ 0 w 150"/>
                <a:gd name="T35" fmla="*/ 10 h 15"/>
                <a:gd name="T36" fmla="*/ 2 w 150"/>
                <a:gd name="T37" fmla="*/ 0 h 1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50" h="15">
                  <a:moveTo>
                    <a:pt x="2" y="0"/>
                  </a:moveTo>
                  <a:lnTo>
                    <a:pt x="12" y="2"/>
                  </a:lnTo>
                  <a:lnTo>
                    <a:pt x="23" y="5"/>
                  </a:lnTo>
                  <a:lnTo>
                    <a:pt x="33" y="6"/>
                  </a:lnTo>
                  <a:lnTo>
                    <a:pt x="44" y="7"/>
                  </a:lnTo>
                  <a:lnTo>
                    <a:pt x="55" y="7"/>
                  </a:lnTo>
                  <a:lnTo>
                    <a:pt x="66" y="9"/>
                  </a:lnTo>
                  <a:lnTo>
                    <a:pt x="76" y="10"/>
                  </a:lnTo>
                  <a:lnTo>
                    <a:pt x="88" y="11"/>
                  </a:lnTo>
                  <a:lnTo>
                    <a:pt x="109" y="11"/>
                  </a:lnTo>
                  <a:lnTo>
                    <a:pt x="150" y="7"/>
                  </a:lnTo>
                  <a:lnTo>
                    <a:pt x="122" y="15"/>
                  </a:lnTo>
                  <a:lnTo>
                    <a:pt x="99" y="14"/>
                  </a:lnTo>
                  <a:lnTo>
                    <a:pt x="89" y="14"/>
                  </a:lnTo>
                  <a:lnTo>
                    <a:pt x="83" y="15"/>
                  </a:lnTo>
                  <a:lnTo>
                    <a:pt x="61" y="14"/>
                  </a:lnTo>
                  <a:lnTo>
                    <a:pt x="28" y="11"/>
                  </a:lnTo>
                  <a:lnTo>
                    <a:pt x="0" y="4"/>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51" name="Freeform 21"/>
            <p:cNvSpPr>
              <a:spLocks/>
            </p:cNvSpPr>
            <p:nvPr/>
          </p:nvSpPr>
          <p:spPr bwMode="auto">
            <a:xfrm>
              <a:off x="3909" y="2993"/>
              <a:ext cx="22" cy="41"/>
            </a:xfrm>
            <a:custGeom>
              <a:avLst/>
              <a:gdLst>
                <a:gd name="T0" fmla="*/ 0 w 26"/>
                <a:gd name="T1" fmla="*/ 97 h 28"/>
                <a:gd name="T2" fmla="*/ 5 w 26"/>
                <a:gd name="T3" fmla="*/ 79 h 28"/>
                <a:gd name="T4" fmla="*/ 8 w 26"/>
                <a:gd name="T5" fmla="*/ 47 h 28"/>
                <a:gd name="T6" fmla="*/ 14 w 26"/>
                <a:gd name="T7" fmla="*/ 0 h 28"/>
                <a:gd name="T8" fmla="*/ 12 w 26"/>
                <a:gd name="T9" fmla="*/ 60 h 28"/>
                <a:gd name="T10" fmla="*/ 0 w 26"/>
                <a:gd name="T11" fmla="*/ 129 h 28"/>
                <a:gd name="T12" fmla="*/ 0 w 26"/>
                <a:gd name="T13" fmla="*/ 97 h 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8">
                  <a:moveTo>
                    <a:pt x="0" y="21"/>
                  </a:moveTo>
                  <a:lnTo>
                    <a:pt x="9" y="17"/>
                  </a:lnTo>
                  <a:lnTo>
                    <a:pt x="16" y="10"/>
                  </a:lnTo>
                  <a:lnTo>
                    <a:pt x="26" y="0"/>
                  </a:lnTo>
                  <a:lnTo>
                    <a:pt x="23" y="13"/>
                  </a:lnTo>
                  <a:lnTo>
                    <a:pt x="0" y="28"/>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52" name="Freeform 22"/>
            <p:cNvSpPr>
              <a:spLocks/>
            </p:cNvSpPr>
            <p:nvPr/>
          </p:nvSpPr>
          <p:spPr bwMode="auto">
            <a:xfrm>
              <a:off x="3909" y="3273"/>
              <a:ext cx="109" cy="24"/>
            </a:xfrm>
            <a:custGeom>
              <a:avLst/>
              <a:gdLst>
                <a:gd name="T0" fmla="*/ 2 w 129"/>
                <a:gd name="T1" fmla="*/ 0 h 19"/>
                <a:gd name="T2" fmla="*/ 9 w 129"/>
                <a:gd name="T3" fmla="*/ 6 h 19"/>
                <a:gd name="T4" fmla="*/ 17 w 129"/>
                <a:gd name="T5" fmla="*/ 13 h 19"/>
                <a:gd name="T6" fmla="*/ 25 w 129"/>
                <a:gd name="T7" fmla="*/ 18 h 19"/>
                <a:gd name="T8" fmla="*/ 33 w 129"/>
                <a:gd name="T9" fmla="*/ 25 h 19"/>
                <a:gd name="T10" fmla="*/ 41 w 129"/>
                <a:gd name="T11" fmla="*/ 30 h 19"/>
                <a:gd name="T12" fmla="*/ 48 w 129"/>
                <a:gd name="T13" fmla="*/ 37 h 19"/>
                <a:gd name="T14" fmla="*/ 57 w 129"/>
                <a:gd name="T15" fmla="*/ 38 h 19"/>
                <a:gd name="T16" fmla="*/ 66 w 129"/>
                <a:gd name="T17" fmla="*/ 38 h 19"/>
                <a:gd name="T18" fmla="*/ 48 w 129"/>
                <a:gd name="T19" fmla="*/ 48 h 19"/>
                <a:gd name="T20" fmla="*/ 0 w 129"/>
                <a:gd name="T21" fmla="*/ 16 h 19"/>
                <a:gd name="T22" fmla="*/ 2 w 129"/>
                <a:gd name="T23" fmla="*/ 0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 h="19">
                  <a:moveTo>
                    <a:pt x="2" y="0"/>
                  </a:moveTo>
                  <a:lnTo>
                    <a:pt x="18" y="2"/>
                  </a:lnTo>
                  <a:lnTo>
                    <a:pt x="33" y="5"/>
                  </a:lnTo>
                  <a:lnTo>
                    <a:pt x="49" y="7"/>
                  </a:lnTo>
                  <a:lnTo>
                    <a:pt x="65" y="10"/>
                  </a:lnTo>
                  <a:lnTo>
                    <a:pt x="80" y="12"/>
                  </a:lnTo>
                  <a:lnTo>
                    <a:pt x="96" y="14"/>
                  </a:lnTo>
                  <a:lnTo>
                    <a:pt x="112" y="15"/>
                  </a:lnTo>
                  <a:lnTo>
                    <a:pt x="129" y="15"/>
                  </a:lnTo>
                  <a:lnTo>
                    <a:pt x="94" y="19"/>
                  </a:lnTo>
                  <a:lnTo>
                    <a:pt x="0" y="6"/>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53" name="Freeform 23"/>
            <p:cNvSpPr>
              <a:spLocks/>
            </p:cNvSpPr>
            <p:nvPr/>
          </p:nvSpPr>
          <p:spPr bwMode="auto">
            <a:xfrm>
              <a:off x="3911" y="3303"/>
              <a:ext cx="113" cy="27"/>
            </a:xfrm>
            <a:custGeom>
              <a:avLst/>
              <a:gdLst>
                <a:gd name="T0" fmla="*/ 0 w 133"/>
                <a:gd name="T1" fmla="*/ 0 h 21"/>
                <a:gd name="T2" fmla="*/ 6 w 133"/>
                <a:gd name="T3" fmla="*/ 17 h 21"/>
                <a:gd name="T4" fmla="*/ 12 w 133"/>
                <a:gd name="T5" fmla="*/ 24 h 21"/>
                <a:gd name="T6" fmla="*/ 19 w 133"/>
                <a:gd name="T7" fmla="*/ 30 h 21"/>
                <a:gd name="T8" fmla="*/ 25 w 133"/>
                <a:gd name="T9" fmla="*/ 36 h 21"/>
                <a:gd name="T10" fmla="*/ 31 w 133"/>
                <a:gd name="T11" fmla="*/ 39 h 21"/>
                <a:gd name="T12" fmla="*/ 37 w 133"/>
                <a:gd name="T13" fmla="*/ 40 h 21"/>
                <a:gd name="T14" fmla="*/ 43 w 133"/>
                <a:gd name="T15" fmla="*/ 40 h 21"/>
                <a:gd name="T16" fmla="*/ 50 w 133"/>
                <a:gd name="T17" fmla="*/ 45 h 21"/>
                <a:gd name="T18" fmla="*/ 55 w 133"/>
                <a:gd name="T19" fmla="*/ 45 h 21"/>
                <a:gd name="T20" fmla="*/ 65 w 133"/>
                <a:gd name="T21" fmla="*/ 45 h 21"/>
                <a:gd name="T22" fmla="*/ 70 w 133"/>
                <a:gd name="T23" fmla="*/ 58 h 21"/>
                <a:gd name="T24" fmla="*/ 57 w 133"/>
                <a:gd name="T25" fmla="*/ 58 h 21"/>
                <a:gd name="T26" fmla="*/ 50 w 133"/>
                <a:gd name="T27" fmla="*/ 58 h 21"/>
                <a:gd name="T28" fmla="*/ 42 w 133"/>
                <a:gd name="T29" fmla="*/ 58 h 21"/>
                <a:gd name="T30" fmla="*/ 36 w 133"/>
                <a:gd name="T31" fmla="*/ 58 h 21"/>
                <a:gd name="T32" fmla="*/ 30 w 133"/>
                <a:gd name="T33" fmla="*/ 54 h 21"/>
                <a:gd name="T34" fmla="*/ 22 w 133"/>
                <a:gd name="T35" fmla="*/ 51 h 21"/>
                <a:gd name="T36" fmla="*/ 14 w 133"/>
                <a:gd name="T37" fmla="*/ 45 h 21"/>
                <a:gd name="T38" fmla="*/ 8 w 133"/>
                <a:gd name="T39" fmla="*/ 36 h 21"/>
                <a:gd name="T40" fmla="*/ 1 w 133"/>
                <a:gd name="T41" fmla="*/ 24 h 21"/>
                <a:gd name="T42" fmla="*/ 0 w 133"/>
                <a:gd name="T43" fmla="*/ 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33" h="21">
                  <a:moveTo>
                    <a:pt x="0" y="0"/>
                  </a:moveTo>
                  <a:lnTo>
                    <a:pt x="12" y="6"/>
                  </a:lnTo>
                  <a:lnTo>
                    <a:pt x="23" y="9"/>
                  </a:lnTo>
                  <a:lnTo>
                    <a:pt x="36" y="11"/>
                  </a:lnTo>
                  <a:lnTo>
                    <a:pt x="47" y="13"/>
                  </a:lnTo>
                  <a:lnTo>
                    <a:pt x="60" y="14"/>
                  </a:lnTo>
                  <a:lnTo>
                    <a:pt x="72" y="15"/>
                  </a:lnTo>
                  <a:lnTo>
                    <a:pt x="83" y="15"/>
                  </a:lnTo>
                  <a:lnTo>
                    <a:pt x="96" y="16"/>
                  </a:lnTo>
                  <a:lnTo>
                    <a:pt x="107" y="16"/>
                  </a:lnTo>
                  <a:lnTo>
                    <a:pt x="123" y="16"/>
                  </a:lnTo>
                  <a:lnTo>
                    <a:pt x="133" y="21"/>
                  </a:lnTo>
                  <a:lnTo>
                    <a:pt x="109" y="21"/>
                  </a:lnTo>
                  <a:lnTo>
                    <a:pt x="96" y="21"/>
                  </a:lnTo>
                  <a:lnTo>
                    <a:pt x="82" y="21"/>
                  </a:lnTo>
                  <a:lnTo>
                    <a:pt x="69" y="21"/>
                  </a:lnTo>
                  <a:lnTo>
                    <a:pt x="56" y="20"/>
                  </a:lnTo>
                  <a:lnTo>
                    <a:pt x="42" y="19"/>
                  </a:lnTo>
                  <a:lnTo>
                    <a:pt x="28" y="16"/>
                  </a:lnTo>
                  <a:lnTo>
                    <a:pt x="15" y="13"/>
                  </a:lnTo>
                  <a:lnTo>
                    <a:pt x="1"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54" name="Freeform 24"/>
            <p:cNvSpPr>
              <a:spLocks/>
            </p:cNvSpPr>
            <p:nvPr/>
          </p:nvSpPr>
          <p:spPr bwMode="auto">
            <a:xfrm>
              <a:off x="3912" y="3284"/>
              <a:ext cx="2" cy="8"/>
            </a:xfrm>
            <a:custGeom>
              <a:avLst/>
              <a:gdLst>
                <a:gd name="T0" fmla="*/ 1 w 4"/>
                <a:gd name="T1" fmla="*/ 0 h 6"/>
                <a:gd name="T2" fmla="*/ 1 w 4"/>
                <a:gd name="T3" fmla="*/ 0 h 6"/>
                <a:gd name="T4" fmla="*/ 1 w 4"/>
                <a:gd name="T5" fmla="*/ 9 h 6"/>
                <a:gd name="T6" fmla="*/ 1 w 4"/>
                <a:gd name="T7" fmla="*/ 20 h 6"/>
                <a:gd name="T8" fmla="*/ 0 w 4"/>
                <a:gd name="T9" fmla="*/ 16 h 6"/>
                <a:gd name="T10" fmla="*/ 1 w 4"/>
                <a:gd name="T11" fmla="*/ 0 h 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 h="6">
                  <a:moveTo>
                    <a:pt x="1" y="0"/>
                  </a:moveTo>
                  <a:lnTo>
                    <a:pt x="4" y="0"/>
                  </a:lnTo>
                  <a:lnTo>
                    <a:pt x="4" y="3"/>
                  </a:lnTo>
                  <a:lnTo>
                    <a:pt x="2" y="6"/>
                  </a:lnTo>
                  <a:lnTo>
                    <a:pt x="0" y="5"/>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55" name="Freeform 25"/>
            <p:cNvSpPr>
              <a:spLocks/>
            </p:cNvSpPr>
            <p:nvPr/>
          </p:nvSpPr>
          <p:spPr bwMode="auto">
            <a:xfrm>
              <a:off x="3962" y="3061"/>
              <a:ext cx="123" cy="158"/>
            </a:xfrm>
            <a:custGeom>
              <a:avLst/>
              <a:gdLst>
                <a:gd name="T0" fmla="*/ 0 w 143"/>
                <a:gd name="T1" fmla="*/ 197 h 117"/>
                <a:gd name="T2" fmla="*/ 7 w 143"/>
                <a:gd name="T3" fmla="*/ 104 h 117"/>
                <a:gd name="T4" fmla="*/ 9 w 143"/>
                <a:gd name="T5" fmla="*/ 85 h 117"/>
                <a:gd name="T6" fmla="*/ 14 w 143"/>
                <a:gd name="T7" fmla="*/ 77 h 117"/>
                <a:gd name="T8" fmla="*/ 16 w 143"/>
                <a:gd name="T9" fmla="*/ 58 h 117"/>
                <a:gd name="T10" fmla="*/ 19 w 143"/>
                <a:gd name="T11" fmla="*/ 47 h 117"/>
                <a:gd name="T12" fmla="*/ 21 w 143"/>
                <a:gd name="T13" fmla="*/ 30 h 117"/>
                <a:gd name="T14" fmla="*/ 24 w 143"/>
                <a:gd name="T15" fmla="*/ 22 h 117"/>
                <a:gd name="T16" fmla="*/ 28 w 143"/>
                <a:gd name="T17" fmla="*/ 9 h 117"/>
                <a:gd name="T18" fmla="*/ 29 w 143"/>
                <a:gd name="T19" fmla="*/ 0 h 117"/>
                <a:gd name="T20" fmla="*/ 34 w 143"/>
                <a:gd name="T21" fmla="*/ 12 h 117"/>
                <a:gd name="T22" fmla="*/ 34 w 143"/>
                <a:gd name="T23" fmla="*/ 84 h 117"/>
                <a:gd name="T24" fmla="*/ 34 w 143"/>
                <a:gd name="T25" fmla="*/ 104 h 117"/>
                <a:gd name="T26" fmla="*/ 34 w 143"/>
                <a:gd name="T27" fmla="*/ 131 h 117"/>
                <a:gd name="T28" fmla="*/ 36 w 143"/>
                <a:gd name="T29" fmla="*/ 150 h 117"/>
                <a:gd name="T30" fmla="*/ 50 w 143"/>
                <a:gd name="T31" fmla="*/ 197 h 117"/>
                <a:gd name="T32" fmla="*/ 52 w 143"/>
                <a:gd name="T33" fmla="*/ 199 h 117"/>
                <a:gd name="T34" fmla="*/ 57 w 143"/>
                <a:gd name="T35" fmla="*/ 203 h 117"/>
                <a:gd name="T36" fmla="*/ 60 w 143"/>
                <a:gd name="T37" fmla="*/ 212 h 117"/>
                <a:gd name="T38" fmla="*/ 64 w 143"/>
                <a:gd name="T39" fmla="*/ 219 h 117"/>
                <a:gd name="T40" fmla="*/ 66 w 143"/>
                <a:gd name="T41" fmla="*/ 234 h 117"/>
                <a:gd name="T42" fmla="*/ 71 w 143"/>
                <a:gd name="T43" fmla="*/ 246 h 117"/>
                <a:gd name="T44" fmla="*/ 73 w 143"/>
                <a:gd name="T45" fmla="*/ 262 h 117"/>
                <a:gd name="T46" fmla="*/ 77 w 143"/>
                <a:gd name="T47" fmla="*/ 282 h 117"/>
                <a:gd name="T48" fmla="*/ 78 w 143"/>
                <a:gd name="T49" fmla="*/ 316 h 117"/>
                <a:gd name="T50" fmla="*/ 62 w 143"/>
                <a:gd name="T51" fmla="*/ 330 h 117"/>
                <a:gd name="T52" fmla="*/ 45 w 143"/>
                <a:gd name="T53" fmla="*/ 371 h 117"/>
                <a:gd name="T54" fmla="*/ 28 w 143"/>
                <a:gd name="T55" fmla="*/ 386 h 117"/>
                <a:gd name="T56" fmla="*/ 7 w 143"/>
                <a:gd name="T57" fmla="*/ 389 h 117"/>
                <a:gd name="T58" fmla="*/ 3 w 143"/>
                <a:gd name="T59" fmla="*/ 366 h 117"/>
                <a:gd name="T60" fmla="*/ 0 w 143"/>
                <a:gd name="T61" fmla="*/ 197 h 11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43" h="117">
                  <a:moveTo>
                    <a:pt x="0" y="59"/>
                  </a:moveTo>
                  <a:lnTo>
                    <a:pt x="13" y="31"/>
                  </a:lnTo>
                  <a:lnTo>
                    <a:pt x="18" y="26"/>
                  </a:lnTo>
                  <a:lnTo>
                    <a:pt x="25" y="23"/>
                  </a:lnTo>
                  <a:lnTo>
                    <a:pt x="30" y="18"/>
                  </a:lnTo>
                  <a:lnTo>
                    <a:pt x="35" y="14"/>
                  </a:lnTo>
                  <a:lnTo>
                    <a:pt x="38" y="9"/>
                  </a:lnTo>
                  <a:lnTo>
                    <a:pt x="43" y="7"/>
                  </a:lnTo>
                  <a:lnTo>
                    <a:pt x="50" y="3"/>
                  </a:lnTo>
                  <a:lnTo>
                    <a:pt x="55" y="0"/>
                  </a:lnTo>
                  <a:lnTo>
                    <a:pt x="62" y="4"/>
                  </a:lnTo>
                  <a:lnTo>
                    <a:pt x="60" y="25"/>
                  </a:lnTo>
                  <a:lnTo>
                    <a:pt x="61" y="31"/>
                  </a:lnTo>
                  <a:lnTo>
                    <a:pt x="63" y="39"/>
                  </a:lnTo>
                  <a:lnTo>
                    <a:pt x="66" y="45"/>
                  </a:lnTo>
                  <a:lnTo>
                    <a:pt x="91" y="59"/>
                  </a:lnTo>
                  <a:lnTo>
                    <a:pt x="97" y="60"/>
                  </a:lnTo>
                  <a:lnTo>
                    <a:pt x="103" y="61"/>
                  </a:lnTo>
                  <a:lnTo>
                    <a:pt x="109" y="64"/>
                  </a:lnTo>
                  <a:lnTo>
                    <a:pt x="116" y="66"/>
                  </a:lnTo>
                  <a:lnTo>
                    <a:pt x="122" y="70"/>
                  </a:lnTo>
                  <a:lnTo>
                    <a:pt x="128" y="74"/>
                  </a:lnTo>
                  <a:lnTo>
                    <a:pt x="134" y="79"/>
                  </a:lnTo>
                  <a:lnTo>
                    <a:pt x="140" y="85"/>
                  </a:lnTo>
                  <a:lnTo>
                    <a:pt x="143" y="95"/>
                  </a:lnTo>
                  <a:lnTo>
                    <a:pt x="114" y="99"/>
                  </a:lnTo>
                  <a:lnTo>
                    <a:pt x="82" y="112"/>
                  </a:lnTo>
                  <a:lnTo>
                    <a:pt x="51" y="116"/>
                  </a:lnTo>
                  <a:lnTo>
                    <a:pt x="13" y="117"/>
                  </a:lnTo>
                  <a:lnTo>
                    <a:pt x="5" y="110"/>
                  </a:lnTo>
                  <a:lnTo>
                    <a:pt x="0" y="59"/>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56" name="Freeform 26"/>
            <p:cNvSpPr>
              <a:spLocks/>
            </p:cNvSpPr>
            <p:nvPr/>
          </p:nvSpPr>
          <p:spPr bwMode="auto">
            <a:xfrm>
              <a:off x="3977" y="3466"/>
              <a:ext cx="118" cy="54"/>
            </a:xfrm>
            <a:custGeom>
              <a:avLst/>
              <a:gdLst>
                <a:gd name="T0" fmla="*/ 0 w 137"/>
                <a:gd name="T1" fmla="*/ 82 h 41"/>
                <a:gd name="T2" fmla="*/ 0 w 137"/>
                <a:gd name="T3" fmla="*/ 82 h 41"/>
                <a:gd name="T4" fmla="*/ 0 w 137"/>
                <a:gd name="T5" fmla="*/ 75 h 41"/>
                <a:gd name="T6" fmla="*/ 1 w 137"/>
                <a:gd name="T7" fmla="*/ 66 h 41"/>
                <a:gd name="T8" fmla="*/ 3 w 137"/>
                <a:gd name="T9" fmla="*/ 59 h 41"/>
                <a:gd name="T10" fmla="*/ 5 w 137"/>
                <a:gd name="T11" fmla="*/ 50 h 41"/>
                <a:gd name="T12" fmla="*/ 8 w 137"/>
                <a:gd name="T13" fmla="*/ 38 h 41"/>
                <a:gd name="T14" fmla="*/ 14 w 137"/>
                <a:gd name="T15" fmla="*/ 32 h 41"/>
                <a:gd name="T16" fmla="*/ 21 w 137"/>
                <a:gd name="T17" fmla="*/ 29 h 41"/>
                <a:gd name="T18" fmla="*/ 28 w 137"/>
                <a:gd name="T19" fmla="*/ 28 h 41"/>
                <a:gd name="T20" fmla="*/ 34 w 137"/>
                <a:gd name="T21" fmla="*/ 18 h 41"/>
                <a:gd name="T22" fmla="*/ 39 w 137"/>
                <a:gd name="T23" fmla="*/ 12 h 41"/>
                <a:gd name="T24" fmla="*/ 41 w 137"/>
                <a:gd name="T25" fmla="*/ 1 h 41"/>
                <a:gd name="T26" fmla="*/ 45 w 137"/>
                <a:gd name="T27" fmla="*/ 1 h 41"/>
                <a:gd name="T28" fmla="*/ 47 w 137"/>
                <a:gd name="T29" fmla="*/ 0 h 41"/>
                <a:gd name="T30" fmla="*/ 48 w 137"/>
                <a:gd name="T31" fmla="*/ 1 h 41"/>
                <a:gd name="T32" fmla="*/ 50 w 137"/>
                <a:gd name="T33" fmla="*/ 16 h 41"/>
                <a:gd name="T34" fmla="*/ 52 w 137"/>
                <a:gd name="T35" fmla="*/ 21 h 41"/>
                <a:gd name="T36" fmla="*/ 55 w 137"/>
                <a:gd name="T37" fmla="*/ 29 h 41"/>
                <a:gd name="T38" fmla="*/ 59 w 137"/>
                <a:gd name="T39" fmla="*/ 32 h 41"/>
                <a:gd name="T40" fmla="*/ 64 w 137"/>
                <a:gd name="T41" fmla="*/ 32 h 41"/>
                <a:gd name="T42" fmla="*/ 67 w 137"/>
                <a:gd name="T43" fmla="*/ 37 h 41"/>
                <a:gd name="T44" fmla="*/ 71 w 137"/>
                <a:gd name="T45" fmla="*/ 38 h 41"/>
                <a:gd name="T46" fmla="*/ 74 w 137"/>
                <a:gd name="T47" fmla="*/ 49 h 41"/>
                <a:gd name="T48" fmla="*/ 76 w 137"/>
                <a:gd name="T49" fmla="*/ 55 h 41"/>
                <a:gd name="T50" fmla="*/ 75 w 137"/>
                <a:gd name="T51" fmla="*/ 66 h 41"/>
                <a:gd name="T52" fmla="*/ 71 w 137"/>
                <a:gd name="T53" fmla="*/ 82 h 41"/>
                <a:gd name="T54" fmla="*/ 67 w 137"/>
                <a:gd name="T55" fmla="*/ 94 h 41"/>
                <a:gd name="T56" fmla="*/ 61 w 137"/>
                <a:gd name="T57" fmla="*/ 105 h 41"/>
                <a:gd name="T58" fmla="*/ 54 w 137"/>
                <a:gd name="T59" fmla="*/ 115 h 41"/>
                <a:gd name="T60" fmla="*/ 47 w 137"/>
                <a:gd name="T61" fmla="*/ 124 h 41"/>
                <a:gd name="T62" fmla="*/ 39 w 137"/>
                <a:gd name="T63" fmla="*/ 124 h 41"/>
                <a:gd name="T64" fmla="*/ 30 w 137"/>
                <a:gd name="T65" fmla="*/ 124 h 41"/>
                <a:gd name="T66" fmla="*/ 24 w 137"/>
                <a:gd name="T67" fmla="*/ 121 h 41"/>
                <a:gd name="T68" fmla="*/ 18 w 137"/>
                <a:gd name="T69" fmla="*/ 115 h 41"/>
                <a:gd name="T70" fmla="*/ 14 w 137"/>
                <a:gd name="T71" fmla="*/ 115 h 41"/>
                <a:gd name="T72" fmla="*/ 8 w 137"/>
                <a:gd name="T73" fmla="*/ 113 h 41"/>
                <a:gd name="T74" fmla="*/ 5 w 137"/>
                <a:gd name="T75" fmla="*/ 108 h 41"/>
                <a:gd name="T76" fmla="*/ 3 w 137"/>
                <a:gd name="T77" fmla="*/ 105 h 41"/>
                <a:gd name="T78" fmla="*/ 1 w 137"/>
                <a:gd name="T79" fmla="*/ 94 h 41"/>
                <a:gd name="T80" fmla="*/ 0 w 137"/>
                <a:gd name="T81" fmla="*/ 82 h 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7" h="41">
                  <a:moveTo>
                    <a:pt x="0" y="27"/>
                  </a:moveTo>
                  <a:lnTo>
                    <a:pt x="0" y="27"/>
                  </a:lnTo>
                  <a:lnTo>
                    <a:pt x="0" y="25"/>
                  </a:lnTo>
                  <a:lnTo>
                    <a:pt x="1" y="22"/>
                  </a:lnTo>
                  <a:lnTo>
                    <a:pt x="4" y="20"/>
                  </a:lnTo>
                  <a:lnTo>
                    <a:pt x="9" y="17"/>
                  </a:lnTo>
                  <a:lnTo>
                    <a:pt x="15" y="13"/>
                  </a:lnTo>
                  <a:lnTo>
                    <a:pt x="25" y="11"/>
                  </a:lnTo>
                  <a:lnTo>
                    <a:pt x="38" y="10"/>
                  </a:lnTo>
                  <a:lnTo>
                    <a:pt x="51" y="9"/>
                  </a:lnTo>
                  <a:lnTo>
                    <a:pt x="61" y="6"/>
                  </a:lnTo>
                  <a:lnTo>
                    <a:pt x="70" y="4"/>
                  </a:lnTo>
                  <a:lnTo>
                    <a:pt x="76" y="1"/>
                  </a:lnTo>
                  <a:lnTo>
                    <a:pt x="81" y="1"/>
                  </a:lnTo>
                  <a:lnTo>
                    <a:pt x="85" y="0"/>
                  </a:lnTo>
                  <a:lnTo>
                    <a:pt x="87" y="1"/>
                  </a:lnTo>
                  <a:lnTo>
                    <a:pt x="90" y="5"/>
                  </a:lnTo>
                  <a:lnTo>
                    <a:pt x="94" y="7"/>
                  </a:lnTo>
                  <a:lnTo>
                    <a:pt x="100" y="10"/>
                  </a:lnTo>
                  <a:lnTo>
                    <a:pt x="107" y="11"/>
                  </a:lnTo>
                  <a:lnTo>
                    <a:pt x="116" y="11"/>
                  </a:lnTo>
                  <a:lnTo>
                    <a:pt x="123" y="12"/>
                  </a:lnTo>
                  <a:lnTo>
                    <a:pt x="130" y="13"/>
                  </a:lnTo>
                  <a:lnTo>
                    <a:pt x="135" y="16"/>
                  </a:lnTo>
                  <a:lnTo>
                    <a:pt x="137" y="18"/>
                  </a:lnTo>
                  <a:lnTo>
                    <a:pt x="136" y="22"/>
                  </a:lnTo>
                  <a:lnTo>
                    <a:pt x="130" y="27"/>
                  </a:lnTo>
                  <a:lnTo>
                    <a:pt x="122" y="31"/>
                  </a:lnTo>
                  <a:lnTo>
                    <a:pt x="111" y="35"/>
                  </a:lnTo>
                  <a:lnTo>
                    <a:pt x="99" y="38"/>
                  </a:lnTo>
                  <a:lnTo>
                    <a:pt x="85" y="41"/>
                  </a:lnTo>
                  <a:lnTo>
                    <a:pt x="70" y="41"/>
                  </a:lnTo>
                  <a:lnTo>
                    <a:pt x="56" y="41"/>
                  </a:lnTo>
                  <a:lnTo>
                    <a:pt x="44" y="40"/>
                  </a:lnTo>
                  <a:lnTo>
                    <a:pt x="33" y="38"/>
                  </a:lnTo>
                  <a:lnTo>
                    <a:pt x="24" y="38"/>
                  </a:lnTo>
                  <a:lnTo>
                    <a:pt x="15" y="37"/>
                  </a:lnTo>
                  <a:lnTo>
                    <a:pt x="9" y="36"/>
                  </a:lnTo>
                  <a:lnTo>
                    <a:pt x="5" y="35"/>
                  </a:lnTo>
                  <a:lnTo>
                    <a:pt x="1" y="31"/>
                  </a:lnTo>
                  <a:lnTo>
                    <a:pt x="0" y="27"/>
                  </a:lnTo>
                  <a:close/>
                </a:path>
              </a:pathLst>
            </a:custGeom>
            <a:solidFill>
              <a:srgbClr val="A70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57" name="Freeform 27"/>
            <p:cNvSpPr>
              <a:spLocks/>
            </p:cNvSpPr>
            <p:nvPr/>
          </p:nvSpPr>
          <p:spPr bwMode="auto">
            <a:xfrm>
              <a:off x="3974" y="3458"/>
              <a:ext cx="130" cy="78"/>
            </a:xfrm>
            <a:custGeom>
              <a:avLst/>
              <a:gdLst>
                <a:gd name="T0" fmla="*/ 0 w 151"/>
                <a:gd name="T1" fmla="*/ 92 h 57"/>
                <a:gd name="T2" fmla="*/ 2 w 151"/>
                <a:gd name="T3" fmla="*/ 70 h 57"/>
                <a:gd name="T4" fmla="*/ 18 w 151"/>
                <a:gd name="T5" fmla="*/ 36 h 57"/>
                <a:gd name="T6" fmla="*/ 22 w 151"/>
                <a:gd name="T7" fmla="*/ 26 h 57"/>
                <a:gd name="T8" fmla="*/ 25 w 151"/>
                <a:gd name="T9" fmla="*/ 19 h 57"/>
                <a:gd name="T10" fmla="*/ 29 w 151"/>
                <a:gd name="T11" fmla="*/ 7 h 57"/>
                <a:gd name="T12" fmla="*/ 34 w 151"/>
                <a:gd name="T13" fmla="*/ 1 h 57"/>
                <a:gd name="T14" fmla="*/ 38 w 151"/>
                <a:gd name="T15" fmla="*/ 1 h 57"/>
                <a:gd name="T16" fmla="*/ 41 w 151"/>
                <a:gd name="T17" fmla="*/ 0 h 57"/>
                <a:gd name="T18" fmla="*/ 46 w 151"/>
                <a:gd name="T19" fmla="*/ 0 h 57"/>
                <a:gd name="T20" fmla="*/ 50 w 151"/>
                <a:gd name="T21" fmla="*/ 0 h 57"/>
                <a:gd name="T22" fmla="*/ 53 w 151"/>
                <a:gd name="T23" fmla="*/ 14 h 57"/>
                <a:gd name="T24" fmla="*/ 52 w 151"/>
                <a:gd name="T25" fmla="*/ 36 h 57"/>
                <a:gd name="T26" fmla="*/ 23 w 151"/>
                <a:gd name="T27" fmla="*/ 55 h 57"/>
                <a:gd name="T28" fmla="*/ 21 w 151"/>
                <a:gd name="T29" fmla="*/ 64 h 57"/>
                <a:gd name="T30" fmla="*/ 16 w 151"/>
                <a:gd name="T31" fmla="*/ 70 h 57"/>
                <a:gd name="T32" fmla="*/ 8 w 151"/>
                <a:gd name="T33" fmla="*/ 88 h 57"/>
                <a:gd name="T34" fmla="*/ 7 w 151"/>
                <a:gd name="T35" fmla="*/ 92 h 57"/>
                <a:gd name="T36" fmla="*/ 6 w 151"/>
                <a:gd name="T37" fmla="*/ 123 h 57"/>
                <a:gd name="T38" fmla="*/ 7 w 151"/>
                <a:gd name="T39" fmla="*/ 133 h 57"/>
                <a:gd name="T40" fmla="*/ 10 w 151"/>
                <a:gd name="T41" fmla="*/ 144 h 57"/>
                <a:gd name="T42" fmla="*/ 15 w 151"/>
                <a:gd name="T43" fmla="*/ 146 h 57"/>
                <a:gd name="T44" fmla="*/ 19 w 151"/>
                <a:gd name="T45" fmla="*/ 152 h 57"/>
                <a:gd name="T46" fmla="*/ 22 w 151"/>
                <a:gd name="T47" fmla="*/ 152 h 57"/>
                <a:gd name="T48" fmla="*/ 26 w 151"/>
                <a:gd name="T49" fmla="*/ 159 h 57"/>
                <a:gd name="T50" fmla="*/ 29 w 151"/>
                <a:gd name="T51" fmla="*/ 159 h 57"/>
                <a:gd name="T52" fmla="*/ 34 w 151"/>
                <a:gd name="T53" fmla="*/ 159 h 57"/>
                <a:gd name="T54" fmla="*/ 38 w 151"/>
                <a:gd name="T55" fmla="*/ 161 h 57"/>
                <a:gd name="T56" fmla="*/ 43 w 151"/>
                <a:gd name="T57" fmla="*/ 161 h 57"/>
                <a:gd name="T58" fmla="*/ 59 w 151"/>
                <a:gd name="T59" fmla="*/ 146 h 57"/>
                <a:gd name="T60" fmla="*/ 70 w 151"/>
                <a:gd name="T61" fmla="*/ 133 h 57"/>
                <a:gd name="T62" fmla="*/ 77 w 151"/>
                <a:gd name="T63" fmla="*/ 107 h 57"/>
                <a:gd name="T64" fmla="*/ 73 w 151"/>
                <a:gd name="T65" fmla="*/ 96 h 57"/>
                <a:gd name="T66" fmla="*/ 70 w 151"/>
                <a:gd name="T67" fmla="*/ 88 h 57"/>
                <a:gd name="T68" fmla="*/ 66 w 151"/>
                <a:gd name="T69" fmla="*/ 78 h 57"/>
                <a:gd name="T70" fmla="*/ 64 w 151"/>
                <a:gd name="T71" fmla="*/ 77 h 57"/>
                <a:gd name="T72" fmla="*/ 61 w 151"/>
                <a:gd name="T73" fmla="*/ 77 h 57"/>
                <a:gd name="T74" fmla="*/ 57 w 151"/>
                <a:gd name="T75" fmla="*/ 77 h 57"/>
                <a:gd name="T76" fmla="*/ 55 w 151"/>
                <a:gd name="T77" fmla="*/ 77 h 57"/>
                <a:gd name="T78" fmla="*/ 52 w 151"/>
                <a:gd name="T79" fmla="*/ 77 h 57"/>
                <a:gd name="T80" fmla="*/ 44 w 151"/>
                <a:gd name="T81" fmla="*/ 40 h 57"/>
                <a:gd name="T82" fmla="*/ 62 w 151"/>
                <a:gd name="T83" fmla="*/ 40 h 57"/>
                <a:gd name="T84" fmla="*/ 76 w 151"/>
                <a:gd name="T85" fmla="*/ 55 h 57"/>
                <a:gd name="T86" fmla="*/ 83 w 151"/>
                <a:gd name="T87" fmla="*/ 97 h 57"/>
                <a:gd name="T88" fmla="*/ 83 w 151"/>
                <a:gd name="T89" fmla="*/ 126 h 57"/>
                <a:gd name="T90" fmla="*/ 81 w 151"/>
                <a:gd name="T91" fmla="*/ 141 h 57"/>
                <a:gd name="T92" fmla="*/ 77 w 151"/>
                <a:gd name="T93" fmla="*/ 146 h 57"/>
                <a:gd name="T94" fmla="*/ 73 w 151"/>
                <a:gd name="T95" fmla="*/ 164 h 57"/>
                <a:gd name="T96" fmla="*/ 65 w 151"/>
                <a:gd name="T97" fmla="*/ 179 h 57"/>
                <a:gd name="T98" fmla="*/ 57 w 151"/>
                <a:gd name="T99" fmla="*/ 193 h 57"/>
                <a:gd name="T100" fmla="*/ 48 w 151"/>
                <a:gd name="T101" fmla="*/ 197 h 57"/>
                <a:gd name="T102" fmla="*/ 40 w 151"/>
                <a:gd name="T103" fmla="*/ 200 h 57"/>
                <a:gd name="T104" fmla="*/ 32 w 151"/>
                <a:gd name="T105" fmla="*/ 200 h 57"/>
                <a:gd name="T106" fmla="*/ 24 w 151"/>
                <a:gd name="T107" fmla="*/ 197 h 57"/>
                <a:gd name="T108" fmla="*/ 16 w 151"/>
                <a:gd name="T109" fmla="*/ 193 h 57"/>
                <a:gd name="T110" fmla="*/ 8 w 151"/>
                <a:gd name="T111" fmla="*/ 182 h 57"/>
                <a:gd name="T112" fmla="*/ 3 w 151"/>
                <a:gd name="T113" fmla="*/ 164 h 57"/>
                <a:gd name="T114" fmla="*/ 0 w 151"/>
                <a:gd name="T115" fmla="*/ 152 h 57"/>
                <a:gd name="T116" fmla="*/ 0 w 151"/>
                <a:gd name="T117" fmla="*/ 92 h 5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51" h="57">
                  <a:moveTo>
                    <a:pt x="0" y="26"/>
                  </a:moveTo>
                  <a:lnTo>
                    <a:pt x="2" y="20"/>
                  </a:lnTo>
                  <a:lnTo>
                    <a:pt x="33" y="10"/>
                  </a:lnTo>
                  <a:lnTo>
                    <a:pt x="40" y="7"/>
                  </a:lnTo>
                  <a:lnTo>
                    <a:pt x="47" y="5"/>
                  </a:lnTo>
                  <a:lnTo>
                    <a:pt x="54" y="2"/>
                  </a:lnTo>
                  <a:lnTo>
                    <a:pt x="61" y="1"/>
                  </a:lnTo>
                  <a:lnTo>
                    <a:pt x="69" y="1"/>
                  </a:lnTo>
                  <a:lnTo>
                    <a:pt x="76" y="0"/>
                  </a:lnTo>
                  <a:lnTo>
                    <a:pt x="84" y="0"/>
                  </a:lnTo>
                  <a:lnTo>
                    <a:pt x="91" y="0"/>
                  </a:lnTo>
                  <a:lnTo>
                    <a:pt x="98" y="4"/>
                  </a:lnTo>
                  <a:lnTo>
                    <a:pt x="94" y="10"/>
                  </a:lnTo>
                  <a:lnTo>
                    <a:pt x="42" y="15"/>
                  </a:lnTo>
                  <a:lnTo>
                    <a:pt x="38" y="18"/>
                  </a:lnTo>
                  <a:lnTo>
                    <a:pt x="29" y="20"/>
                  </a:lnTo>
                  <a:lnTo>
                    <a:pt x="14" y="25"/>
                  </a:lnTo>
                  <a:lnTo>
                    <a:pt x="12" y="26"/>
                  </a:lnTo>
                  <a:lnTo>
                    <a:pt x="10" y="35"/>
                  </a:lnTo>
                  <a:lnTo>
                    <a:pt x="12" y="38"/>
                  </a:lnTo>
                  <a:lnTo>
                    <a:pt x="19" y="41"/>
                  </a:lnTo>
                  <a:lnTo>
                    <a:pt x="27" y="42"/>
                  </a:lnTo>
                  <a:lnTo>
                    <a:pt x="34" y="43"/>
                  </a:lnTo>
                  <a:lnTo>
                    <a:pt x="40" y="43"/>
                  </a:lnTo>
                  <a:lnTo>
                    <a:pt x="48" y="45"/>
                  </a:lnTo>
                  <a:lnTo>
                    <a:pt x="54" y="45"/>
                  </a:lnTo>
                  <a:lnTo>
                    <a:pt x="61" y="45"/>
                  </a:lnTo>
                  <a:lnTo>
                    <a:pt x="69" y="46"/>
                  </a:lnTo>
                  <a:lnTo>
                    <a:pt x="78" y="46"/>
                  </a:lnTo>
                  <a:lnTo>
                    <a:pt x="108" y="42"/>
                  </a:lnTo>
                  <a:lnTo>
                    <a:pt x="127" y="38"/>
                  </a:lnTo>
                  <a:lnTo>
                    <a:pt x="139" y="31"/>
                  </a:lnTo>
                  <a:lnTo>
                    <a:pt x="134" y="27"/>
                  </a:lnTo>
                  <a:lnTo>
                    <a:pt x="127" y="25"/>
                  </a:lnTo>
                  <a:lnTo>
                    <a:pt x="122" y="23"/>
                  </a:lnTo>
                  <a:lnTo>
                    <a:pt x="116" y="22"/>
                  </a:lnTo>
                  <a:lnTo>
                    <a:pt x="111" y="22"/>
                  </a:lnTo>
                  <a:lnTo>
                    <a:pt x="105" y="22"/>
                  </a:lnTo>
                  <a:lnTo>
                    <a:pt x="100" y="22"/>
                  </a:lnTo>
                  <a:lnTo>
                    <a:pt x="94" y="22"/>
                  </a:lnTo>
                  <a:lnTo>
                    <a:pt x="80" y="11"/>
                  </a:lnTo>
                  <a:lnTo>
                    <a:pt x="113" y="11"/>
                  </a:lnTo>
                  <a:lnTo>
                    <a:pt x="137" y="15"/>
                  </a:lnTo>
                  <a:lnTo>
                    <a:pt x="151" y="28"/>
                  </a:lnTo>
                  <a:lnTo>
                    <a:pt x="150" y="36"/>
                  </a:lnTo>
                  <a:lnTo>
                    <a:pt x="147" y="40"/>
                  </a:lnTo>
                  <a:lnTo>
                    <a:pt x="139" y="42"/>
                  </a:lnTo>
                  <a:lnTo>
                    <a:pt x="134" y="47"/>
                  </a:lnTo>
                  <a:lnTo>
                    <a:pt x="119" y="51"/>
                  </a:lnTo>
                  <a:lnTo>
                    <a:pt x="103" y="55"/>
                  </a:lnTo>
                  <a:lnTo>
                    <a:pt x="88" y="56"/>
                  </a:lnTo>
                  <a:lnTo>
                    <a:pt x="73" y="57"/>
                  </a:lnTo>
                  <a:lnTo>
                    <a:pt x="58" y="57"/>
                  </a:lnTo>
                  <a:lnTo>
                    <a:pt x="43" y="56"/>
                  </a:lnTo>
                  <a:lnTo>
                    <a:pt x="29" y="55"/>
                  </a:lnTo>
                  <a:lnTo>
                    <a:pt x="14" y="52"/>
                  </a:lnTo>
                  <a:lnTo>
                    <a:pt x="3" y="47"/>
                  </a:lnTo>
                  <a:lnTo>
                    <a:pt x="0" y="43"/>
                  </a:lnTo>
                  <a:lnTo>
                    <a:pt x="0" y="26"/>
                  </a:lnTo>
                  <a:close/>
                </a:path>
              </a:pathLst>
            </a:custGeom>
            <a:solidFill>
              <a:srgbClr val="A70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58" name="Freeform 28"/>
            <p:cNvSpPr>
              <a:spLocks/>
            </p:cNvSpPr>
            <p:nvPr/>
          </p:nvSpPr>
          <p:spPr bwMode="auto">
            <a:xfrm>
              <a:off x="3984" y="3137"/>
              <a:ext cx="29" cy="49"/>
            </a:xfrm>
            <a:custGeom>
              <a:avLst/>
              <a:gdLst>
                <a:gd name="T0" fmla="*/ 0 w 32"/>
                <a:gd name="T1" fmla="*/ 10 h 36"/>
                <a:gd name="T2" fmla="*/ 2 w 32"/>
                <a:gd name="T3" fmla="*/ 0 h 36"/>
                <a:gd name="T4" fmla="*/ 5 w 32"/>
                <a:gd name="T5" fmla="*/ 14 h 36"/>
                <a:gd name="T6" fmla="*/ 5 w 32"/>
                <a:gd name="T7" fmla="*/ 37 h 36"/>
                <a:gd name="T8" fmla="*/ 10 w 32"/>
                <a:gd name="T9" fmla="*/ 63 h 36"/>
                <a:gd name="T10" fmla="*/ 14 w 32"/>
                <a:gd name="T11" fmla="*/ 97 h 36"/>
                <a:gd name="T12" fmla="*/ 22 w 32"/>
                <a:gd name="T13" fmla="*/ 88 h 36"/>
                <a:gd name="T14" fmla="*/ 18 w 32"/>
                <a:gd name="T15" fmla="*/ 124 h 36"/>
                <a:gd name="T16" fmla="*/ 14 w 32"/>
                <a:gd name="T17" fmla="*/ 124 h 36"/>
                <a:gd name="T18" fmla="*/ 5 w 32"/>
                <a:gd name="T19" fmla="*/ 83 h 36"/>
                <a:gd name="T20" fmla="*/ 2 w 32"/>
                <a:gd name="T21" fmla="*/ 48 h 36"/>
                <a:gd name="T22" fmla="*/ 0 w 32"/>
                <a:gd name="T23" fmla="*/ 10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 h="36">
                  <a:moveTo>
                    <a:pt x="0" y="3"/>
                  </a:moveTo>
                  <a:lnTo>
                    <a:pt x="2" y="0"/>
                  </a:lnTo>
                  <a:lnTo>
                    <a:pt x="9" y="4"/>
                  </a:lnTo>
                  <a:lnTo>
                    <a:pt x="9" y="11"/>
                  </a:lnTo>
                  <a:lnTo>
                    <a:pt x="14" y="18"/>
                  </a:lnTo>
                  <a:lnTo>
                    <a:pt x="21" y="28"/>
                  </a:lnTo>
                  <a:lnTo>
                    <a:pt x="32" y="26"/>
                  </a:lnTo>
                  <a:lnTo>
                    <a:pt x="26" y="36"/>
                  </a:lnTo>
                  <a:lnTo>
                    <a:pt x="21" y="36"/>
                  </a:lnTo>
                  <a:lnTo>
                    <a:pt x="7" y="24"/>
                  </a:lnTo>
                  <a:lnTo>
                    <a:pt x="2" y="14"/>
                  </a:lnTo>
                  <a:lnTo>
                    <a:pt x="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59" name="Freeform 29"/>
            <p:cNvSpPr>
              <a:spLocks/>
            </p:cNvSpPr>
            <p:nvPr/>
          </p:nvSpPr>
          <p:spPr bwMode="auto">
            <a:xfrm>
              <a:off x="4001" y="3137"/>
              <a:ext cx="28" cy="30"/>
            </a:xfrm>
            <a:custGeom>
              <a:avLst/>
              <a:gdLst>
                <a:gd name="T0" fmla="*/ 0 w 31"/>
                <a:gd name="T1" fmla="*/ 0 h 23"/>
                <a:gd name="T2" fmla="*/ 5 w 31"/>
                <a:gd name="T3" fmla="*/ 12 h 23"/>
                <a:gd name="T4" fmla="*/ 5 w 31"/>
                <a:gd name="T5" fmla="*/ 17 h 23"/>
                <a:gd name="T6" fmla="*/ 21 w 31"/>
                <a:gd name="T7" fmla="*/ 44 h 23"/>
                <a:gd name="T8" fmla="*/ 18 w 31"/>
                <a:gd name="T9" fmla="*/ 57 h 23"/>
                <a:gd name="T10" fmla="*/ 17 w 31"/>
                <a:gd name="T11" fmla="*/ 67 h 23"/>
                <a:gd name="T12" fmla="*/ 0 w 31"/>
                <a:gd name="T13" fmla="*/ 38 h 23"/>
                <a:gd name="T14" fmla="*/ 0 w 31"/>
                <a:gd name="T15" fmla="*/ 0 h 2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 h="23">
                  <a:moveTo>
                    <a:pt x="0" y="0"/>
                  </a:moveTo>
                  <a:lnTo>
                    <a:pt x="6" y="4"/>
                  </a:lnTo>
                  <a:lnTo>
                    <a:pt x="6" y="6"/>
                  </a:lnTo>
                  <a:lnTo>
                    <a:pt x="31" y="15"/>
                  </a:lnTo>
                  <a:lnTo>
                    <a:pt x="27" y="20"/>
                  </a:lnTo>
                  <a:lnTo>
                    <a:pt x="25" y="23"/>
                  </a:lnTo>
                  <a:lnTo>
                    <a:pt x="0"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60" name="Freeform 30"/>
            <p:cNvSpPr>
              <a:spLocks/>
            </p:cNvSpPr>
            <p:nvPr/>
          </p:nvSpPr>
          <p:spPr bwMode="auto">
            <a:xfrm>
              <a:off x="4013" y="2979"/>
              <a:ext cx="96" cy="106"/>
            </a:xfrm>
            <a:custGeom>
              <a:avLst/>
              <a:gdLst>
                <a:gd name="T0" fmla="*/ 0 w 112"/>
                <a:gd name="T1" fmla="*/ 50 h 77"/>
                <a:gd name="T2" fmla="*/ 4 w 112"/>
                <a:gd name="T3" fmla="*/ 0 h 77"/>
                <a:gd name="T4" fmla="*/ 15 w 112"/>
                <a:gd name="T5" fmla="*/ 8 h 77"/>
                <a:gd name="T6" fmla="*/ 18 w 112"/>
                <a:gd name="T7" fmla="*/ 36 h 77"/>
                <a:gd name="T8" fmla="*/ 23 w 112"/>
                <a:gd name="T9" fmla="*/ 74 h 77"/>
                <a:gd name="T10" fmla="*/ 26 w 112"/>
                <a:gd name="T11" fmla="*/ 106 h 77"/>
                <a:gd name="T12" fmla="*/ 33 w 112"/>
                <a:gd name="T13" fmla="*/ 145 h 77"/>
                <a:gd name="T14" fmla="*/ 34 w 112"/>
                <a:gd name="T15" fmla="*/ 161 h 77"/>
                <a:gd name="T16" fmla="*/ 60 w 112"/>
                <a:gd name="T17" fmla="*/ 257 h 77"/>
                <a:gd name="T18" fmla="*/ 54 w 112"/>
                <a:gd name="T19" fmla="*/ 275 h 77"/>
                <a:gd name="T20" fmla="*/ 48 w 112"/>
                <a:gd name="T21" fmla="*/ 277 h 77"/>
                <a:gd name="T22" fmla="*/ 43 w 112"/>
                <a:gd name="T23" fmla="*/ 275 h 77"/>
                <a:gd name="T24" fmla="*/ 37 w 112"/>
                <a:gd name="T25" fmla="*/ 266 h 77"/>
                <a:gd name="T26" fmla="*/ 31 w 112"/>
                <a:gd name="T27" fmla="*/ 256 h 77"/>
                <a:gd name="T28" fmla="*/ 25 w 112"/>
                <a:gd name="T29" fmla="*/ 237 h 77"/>
                <a:gd name="T30" fmla="*/ 20 w 112"/>
                <a:gd name="T31" fmla="*/ 220 h 77"/>
                <a:gd name="T32" fmla="*/ 13 w 112"/>
                <a:gd name="T33" fmla="*/ 190 h 77"/>
                <a:gd name="T34" fmla="*/ 3 w 112"/>
                <a:gd name="T35" fmla="*/ 117 h 77"/>
                <a:gd name="T36" fmla="*/ 0 w 112"/>
                <a:gd name="T37" fmla="*/ 50 h 7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112" h="77">
                  <a:moveTo>
                    <a:pt x="0" y="14"/>
                  </a:moveTo>
                  <a:lnTo>
                    <a:pt x="8" y="0"/>
                  </a:lnTo>
                  <a:lnTo>
                    <a:pt x="27" y="2"/>
                  </a:lnTo>
                  <a:lnTo>
                    <a:pt x="34" y="10"/>
                  </a:lnTo>
                  <a:lnTo>
                    <a:pt x="42" y="20"/>
                  </a:lnTo>
                  <a:lnTo>
                    <a:pt x="48" y="30"/>
                  </a:lnTo>
                  <a:lnTo>
                    <a:pt x="59" y="40"/>
                  </a:lnTo>
                  <a:lnTo>
                    <a:pt x="64" y="45"/>
                  </a:lnTo>
                  <a:lnTo>
                    <a:pt x="112" y="72"/>
                  </a:lnTo>
                  <a:lnTo>
                    <a:pt x="100" y="76"/>
                  </a:lnTo>
                  <a:lnTo>
                    <a:pt x="89" y="77"/>
                  </a:lnTo>
                  <a:lnTo>
                    <a:pt x="79" y="76"/>
                  </a:lnTo>
                  <a:lnTo>
                    <a:pt x="68" y="74"/>
                  </a:lnTo>
                  <a:lnTo>
                    <a:pt x="57" y="71"/>
                  </a:lnTo>
                  <a:lnTo>
                    <a:pt x="47" y="66"/>
                  </a:lnTo>
                  <a:lnTo>
                    <a:pt x="36" y="61"/>
                  </a:lnTo>
                  <a:lnTo>
                    <a:pt x="24" y="53"/>
                  </a:lnTo>
                  <a:lnTo>
                    <a:pt x="3" y="33"/>
                  </a:lnTo>
                  <a:lnTo>
                    <a:pt x="0" y="1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61" name="Freeform 31"/>
            <p:cNvSpPr>
              <a:spLocks/>
            </p:cNvSpPr>
            <p:nvPr/>
          </p:nvSpPr>
          <p:spPr bwMode="auto">
            <a:xfrm>
              <a:off x="4017" y="2757"/>
              <a:ext cx="95" cy="125"/>
            </a:xfrm>
            <a:custGeom>
              <a:avLst/>
              <a:gdLst>
                <a:gd name="T0" fmla="*/ 1 w 113"/>
                <a:gd name="T1" fmla="*/ 317 h 90"/>
                <a:gd name="T2" fmla="*/ 17 w 113"/>
                <a:gd name="T3" fmla="*/ 218 h 90"/>
                <a:gd name="T4" fmla="*/ 18 w 113"/>
                <a:gd name="T5" fmla="*/ 193 h 90"/>
                <a:gd name="T6" fmla="*/ 29 w 113"/>
                <a:gd name="T7" fmla="*/ 143 h 90"/>
                <a:gd name="T8" fmla="*/ 29 w 113"/>
                <a:gd name="T9" fmla="*/ 124 h 90"/>
                <a:gd name="T10" fmla="*/ 40 w 113"/>
                <a:gd name="T11" fmla="*/ 64 h 90"/>
                <a:gd name="T12" fmla="*/ 43 w 113"/>
                <a:gd name="T13" fmla="*/ 60 h 90"/>
                <a:gd name="T14" fmla="*/ 46 w 113"/>
                <a:gd name="T15" fmla="*/ 21 h 90"/>
                <a:gd name="T16" fmla="*/ 50 w 113"/>
                <a:gd name="T17" fmla="*/ 0 h 90"/>
                <a:gd name="T18" fmla="*/ 55 w 113"/>
                <a:gd name="T19" fmla="*/ 0 h 90"/>
                <a:gd name="T20" fmla="*/ 56 w 113"/>
                <a:gd name="T21" fmla="*/ 8 h 90"/>
                <a:gd name="T22" fmla="*/ 7 w 113"/>
                <a:gd name="T23" fmla="*/ 324 h 90"/>
                <a:gd name="T24" fmla="*/ 0 w 113"/>
                <a:gd name="T25" fmla="*/ 336 h 90"/>
                <a:gd name="T26" fmla="*/ 1 w 113"/>
                <a:gd name="T27" fmla="*/ 317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13" h="90">
                  <a:moveTo>
                    <a:pt x="1" y="85"/>
                  </a:moveTo>
                  <a:lnTo>
                    <a:pt x="34" y="58"/>
                  </a:lnTo>
                  <a:lnTo>
                    <a:pt x="37" y="52"/>
                  </a:lnTo>
                  <a:lnTo>
                    <a:pt x="56" y="38"/>
                  </a:lnTo>
                  <a:lnTo>
                    <a:pt x="60" y="33"/>
                  </a:lnTo>
                  <a:lnTo>
                    <a:pt x="81" y="17"/>
                  </a:lnTo>
                  <a:lnTo>
                    <a:pt x="87" y="16"/>
                  </a:lnTo>
                  <a:lnTo>
                    <a:pt x="92" y="6"/>
                  </a:lnTo>
                  <a:lnTo>
                    <a:pt x="101" y="0"/>
                  </a:lnTo>
                  <a:lnTo>
                    <a:pt x="108" y="0"/>
                  </a:lnTo>
                  <a:lnTo>
                    <a:pt x="113" y="2"/>
                  </a:lnTo>
                  <a:lnTo>
                    <a:pt x="14" y="87"/>
                  </a:lnTo>
                  <a:lnTo>
                    <a:pt x="0" y="90"/>
                  </a:lnTo>
                  <a:lnTo>
                    <a:pt x="1" y="8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62" name="Freeform 32"/>
            <p:cNvSpPr>
              <a:spLocks/>
            </p:cNvSpPr>
            <p:nvPr/>
          </p:nvSpPr>
          <p:spPr bwMode="auto">
            <a:xfrm>
              <a:off x="4022" y="2811"/>
              <a:ext cx="77" cy="103"/>
            </a:xfrm>
            <a:custGeom>
              <a:avLst/>
              <a:gdLst>
                <a:gd name="T0" fmla="*/ 3 w 91"/>
                <a:gd name="T1" fmla="*/ 254 h 75"/>
                <a:gd name="T2" fmla="*/ 5 w 91"/>
                <a:gd name="T3" fmla="*/ 242 h 75"/>
                <a:gd name="T4" fmla="*/ 9 w 91"/>
                <a:gd name="T5" fmla="*/ 224 h 75"/>
                <a:gd name="T6" fmla="*/ 12 w 91"/>
                <a:gd name="T7" fmla="*/ 192 h 75"/>
                <a:gd name="T8" fmla="*/ 41 w 91"/>
                <a:gd name="T9" fmla="*/ 14 h 75"/>
                <a:gd name="T10" fmla="*/ 44 w 91"/>
                <a:gd name="T11" fmla="*/ 0 h 75"/>
                <a:gd name="T12" fmla="*/ 47 w 91"/>
                <a:gd name="T13" fmla="*/ 29 h 75"/>
                <a:gd name="T14" fmla="*/ 12 w 91"/>
                <a:gd name="T15" fmla="*/ 242 h 75"/>
                <a:gd name="T16" fmla="*/ 5 w 91"/>
                <a:gd name="T17" fmla="*/ 264 h 75"/>
                <a:gd name="T18" fmla="*/ 0 w 91"/>
                <a:gd name="T19" fmla="*/ 266 h 75"/>
                <a:gd name="T20" fmla="*/ 3 w 91"/>
                <a:gd name="T21" fmla="*/ 254 h 7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1" h="75">
                  <a:moveTo>
                    <a:pt x="3" y="71"/>
                  </a:moveTo>
                  <a:lnTo>
                    <a:pt x="9" y="68"/>
                  </a:lnTo>
                  <a:lnTo>
                    <a:pt x="18" y="63"/>
                  </a:lnTo>
                  <a:lnTo>
                    <a:pt x="23" y="54"/>
                  </a:lnTo>
                  <a:lnTo>
                    <a:pt x="82" y="4"/>
                  </a:lnTo>
                  <a:lnTo>
                    <a:pt x="86" y="0"/>
                  </a:lnTo>
                  <a:lnTo>
                    <a:pt x="91" y="8"/>
                  </a:lnTo>
                  <a:lnTo>
                    <a:pt x="23" y="68"/>
                  </a:lnTo>
                  <a:lnTo>
                    <a:pt x="9" y="74"/>
                  </a:lnTo>
                  <a:lnTo>
                    <a:pt x="0" y="75"/>
                  </a:lnTo>
                  <a:lnTo>
                    <a:pt x="3"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63" name="Freeform 33"/>
            <p:cNvSpPr>
              <a:spLocks/>
            </p:cNvSpPr>
            <p:nvPr/>
          </p:nvSpPr>
          <p:spPr bwMode="auto">
            <a:xfrm>
              <a:off x="4054" y="2936"/>
              <a:ext cx="108" cy="117"/>
            </a:xfrm>
            <a:custGeom>
              <a:avLst/>
              <a:gdLst>
                <a:gd name="T0" fmla="*/ 0 w 127"/>
                <a:gd name="T1" fmla="*/ 48 h 86"/>
                <a:gd name="T2" fmla="*/ 3 w 127"/>
                <a:gd name="T3" fmla="*/ 14 h 86"/>
                <a:gd name="T4" fmla="*/ 16 w 127"/>
                <a:gd name="T5" fmla="*/ 0 h 86"/>
                <a:gd name="T6" fmla="*/ 17 w 127"/>
                <a:gd name="T7" fmla="*/ 83 h 86"/>
                <a:gd name="T8" fmla="*/ 22 w 127"/>
                <a:gd name="T9" fmla="*/ 120 h 86"/>
                <a:gd name="T10" fmla="*/ 27 w 127"/>
                <a:gd name="T11" fmla="*/ 161 h 86"/>
                <a:gd name="T12" fmla="*/ 34 w 127"/>
                <a:gd name="T13" fmla="*/ 189 h 86"/>
                <a:gd name="T14" fmla="*/ 40 w 127"/>
                <a:gd name="T15" fmla="*/ 216 h 86"/>
                <a:gd name="T16" fmla="*/ 47 w 127"/>
                <a:gd name="T17" fmla="*/ 239 h 86"/>
                <a:gd name="T18" fmla="*/ 54 w 127"/>
                <a:gd name="T19" fmla="*/ 257 h 86"/>
                <a:gd name="T20" fmla="*/ 60 w 127"/>
                <a:gd name="T21" fmla="*/ 271 h 86"/>
                <a:gd name="T22" fmla="*/ 66 w 127"/>
                <a:gd name="T23" fmla="*/ 273 h 86"/>
                <a:gd name="T24" fmla="*/ 60 w 127"/>
                <a:gd name="T25" fmla="*/ 287 h 86"/>
                <a:gd name="T26" fmla="*/ 53 w 127"/>
                <a:gd name="T27" fmla="*/ 294 h 86"/>
                <a:gd name="T28" fmla="*/ 46 w 127"/>
                <a:gd name="T29" fmla="*/ 293 h 86"/>
                <a:gd name="T30" fmla="*/ 39 w 127"/>
                <a:gd name="T31" fmla="*/ 286 h 86"/>
                <a:gd name="T32" fmla="*/ 31 w 127"/>
                <a:gd name="T33" fmla="*/ 267 h 86"/>
                <a:gd name="T34" fmla="*/ 24 w 127"/>
                <a:gd name="T35" fmla="*/ 245 h 86"/>
                <a:gd name="T36" fmla="*/ 17 w 127"/>
                <a:gd name="T37" fmla="*/ 210 h 86"/>
                <a:gd name="T38" fmla="*/ 10 w 127"/>
                <a:gd name="T39" fmla="*/ 173 h 86"/>
                <a:gd name="T40" fmla="*/ 0 w 127"/>
                <a:gd name="T41" fmla="*/ 48 h 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27" h="86">
                  <a:moveTo>
                    <a:pt x="0" y="14"/>
                  </a:moveTo>
                  <a:lnTo>
                    <a:pt x="5" y="4"/>
                  </a:lnTo>
                  <a:lnTo>
                    <a:pt x="30" y="0"/>
                  </a:lnTo>
                  <a:lnTo>
                    <a:pt x="33" y="24"/>
                  </a:lnTo>
                  <a:lnTo>
                    <a:pt x="42" y="35"/>
                  </a:lnTo>
                  <a:lnTo>
                    <a:pt x="53" y="47"/>
                  </a:lnTo>
                  <a:lnTo>
                    <a:pt x="65" y="55"/>
                  </a:lnTo>
                  <a:lnTo>
                    <a:pt x="77" y="63"/>
                  </a:lnTo>
                  <a:lnTo>
                    <a:pt x="89" y="70"/>
                  </a:lnTo>
                  <a:lnTo>
                    <a:pt x="103" y="75"/>
                  </a:lnTo>
                  <a:lnTo>
                    <a:pt x="116" y="79"/>
                  </a:lnTo>
                  <a:lnTo>
                    <a:pt x="127" y="80"/>
                  </a:lnTo>
                  <a:lnTo>
                    <a:pt x="114" y="84"/>
                  </a:lnTo>
                  <a:lnTo>
                    <a:pt x="101" y="86"/>
                  </a:lnTo>
                  <a:lnTo>
                    <a:pt x="88" y="85"/>
                  </a:lnTo>
                  <a:lnTo>
                    <a:pt x="75" y="83"/>
                  </a:lnTo>
                  <a:lnTo>
                    <a:pt x="61" y="78"/>
                  </a:lnTo>
                  <a:lnTo>
                    <a:pt x="46" y="71"/>
                  </a:lnTo>
                  <a:lnTo>
                    <a:pt x="32" y="61"/>
                  </a:lnTo>
                  <a:lnTo>
                    <a:pt x="19" y="50"/>
                  </a:lnTo>
                  <a:lnTo>
                    <a:pt x="0" y="14"/>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64" name="Freeform 34"/>
            <p:cNvSpPr>
              <a:spLocks/>
            </p:cNvSpPr>
            <p:nvPr/>
          </p:nvSpPr>
          <p:spPr bwMode="auto">
            <a:xfrm>
              <a:off x="4063" y="2833"/>
              <a:ext cx="58" cy="51"/>
            </a:xfrm>
            <a:custGeom>
              <a:avLst/>
              <a:gdLst>
                <a:gd name="T0" fmla="*/ 0 w 67"/>
                <a:gd name="T1" fmla="*/ 105 h 39"/>
                <a:gd name="T2" fmla="*/ 15 w 67"/>
                <a:gd name="T3" fmla="*/ 73 h 39"/>
                <a:gd name="T4" fmla="*/ 20 w 67"/>
                <a:gd name="T5" fmla="*/ 54 h 39"/>
                <a:gd name="T6" fmla="*/ 21 w 67"/>
                <a:gd name="T7" fmla="*/ 50 h 39"/>
                <a:gd name="T8" fmla="*/ 24 w 67"/>
                <a:gd name="T9" fmla="*/ 29 h 39"/>
                <a:gd name="T10" fmla="*/ 31 w 67"/>
                <a:gd name="T11" fmla="*/ 7 h 39"/>
                <a:gd name="T12" fmla="*/ 37 w 67"/>
                <a:gd name="T13" fmla="*/ 0 h 39"/>
                <a:gd name="T14" fmla="*/ 34 w 67"/>
                <a:gd name="T15" fmla="*/ 22 h 39"/>
                <a:gd name="T16" fmla="*/ 29 w 67"/>
                <a:gd name="T17" fmla="*/ 41 h 39"/>
                <a:gd name="T18" fmla="*/ 24 w 67"/>
                <a:gd name="T19" fmla="*/ 58 h 39"/>
                <a:gd name="T20" fmla="*/ 20 w 67"/>
                <a:gd name="T21" fmla="*/ 73 h 39"/>
                <a:gd name="T22" fmla="*/ 15 w 67"/>
                <a:gd name="T23" fmla="*/ 88 h 39"/>
                <a:gd name="T24" fmla="*/ 11 w 67"/>
                <a:gd name="T25" fmla="*/ 99 h 39"/>
                <a:gd name="T26" fmla="*/ 7 w 67"/>
                <a:gd name="T27" fmla="*/ 111 h 39"/>
                <a:gd name="T28" fmla="*/ 3 w 67"/>
                <a:gd name="T29" fmla="*/ 115 h 39"/>
                <a:gd name="T30" fmla="*/ 0 w 67"/>
                <a:gd name="T31" fmla="*/ 105 h 3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7" h="39">
                  <a:moveTo>
                    <a:pt x="0" y="36"/>
                  </a:moveTo>
                  <a:lnTo>
                    <a:pt x="26" y="25"/>
                  </a:lnTo>
                  <a:lnTo>
                    <a:pt x="35" y="18"/>
                  </a:lnTo>
                  <a:lnTo>
                    <a:pt x="37" y="17"/>
                  </a:lnTo>
                  <a:lnTo>
                    <a:pt x="43" y="10"/>
                  </a:lnTo>
                  <a:lnTo>
                    <a:pt x="56" y="2"/>
                  </a:lnTo>
                  <a:lnTo>
                    <a:pt x="67" y="0"/>
                  </a:lnTo>
                  <a:lnTo>
                    <a:pt x="60" y="8"/>
                  </a:lnTo>
                  <a:lnTo>
                    <a:pt x="52" y="14"/>
                  </a:lnTo>
                  <a:lnTo>
                    <a:pt x="43" y="20"/>
                  </a:lnTo>
                  <a:lnTo>
                    <a:pt x="36" y="25"/>
                  </a:lnTo>
                  <a:lnTo>
                    <a:pt x="27" y="30"/>
                  </a:lnTo>
                  <a:lnTo>
                    <a:pt x="20" y="34"/>
                  </a:lnTo>
                  <a:lnTo>
                    <a:pt x="11" y="38"/>
                  </a:lnTo>
                  <a:lnTo>
                    <a:pt x="4" y="39"/>
                  </a:lnTo>
                  <a:lnTo>
                    <a:pt x="0"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65" name="Freeform 35"/>
            <p:cNvSpPr>
              <a:spLocks/>
            </p:cNvSpPr>
            <p:nvPr/>
          </p:nvSpPr>
          <p:spPr bwMode="auto">
            <a:xfrm>
              <a:off x="4097" y="2903"/>
              <a:ext cx="168" cy="117"/>
            </a:xfrm>
            <a:custGeom>
              <a:avLst/>
              <a:gdLst>
                <a:gd name="T0" fmla="*/ 0 w 196"/>
                <a:gd name="T1" fmla="*/ 56 h 85"/>
                <a:gd name="T2" fmla="*/ 7 w 196"/>
                <a:gd name="T3" fmla="*/ 0 h 85"/>
                <a:gd name="T4" fmla="*/ 21 w 196"/>
                <a:gd name="T5" fmla="*/ 0 h 85"/>
                <a:gd name="T6" fmla="*/ 24 w 196"/>
                <a:gd name="T7" fmla="*/ 29 h 85"/>
                <a:gd name="T8" fmla="*/ 30 w 196"/>
                <a:gd name="T9" fmla="*/ 74 h 85"/>
                <a:gd name="T10" fmla="*/ 38 w 196"/>
                <a:gd name="T11" fmla="*/ 102 h 85"/>
                <a:gd name="T12" fmla="*/ 44 w 196"/>
                <a:gd name="T13" fmla="*/ 117 h 85"/>
                <a:gd name="T14" fmla="*/ 52 w 196"/>
                <a:gd name="T15" fmla="*/ 132 h 85"/>
                <a:gd name="T16" fmla="*/ 59 w 196"/>
                <a:gd name="T17" fmla="*/ 136 h 85"/>
                <a:gd name="T18" fmla="*/ 67 w 196"/>
                <a:gd name="T19" fmla="*/ 140 h 85"/>
                <a:gd name="T20" fmla="*/ 75 w 196"/>
                <a:gd name="T21" fmla="*/ 140 h 85"/>
                <a:gd name="T22" fmla="*/ 81 w 196"/>
                <a:gd name="T23" fmla="*/ 140 h 85"/>
                <a:gd name="T24" fmla="*/ 94 w 196"/>
                <a:gd name="T25" fmla="*/ 131 h 85"/>
                <a:gd name="T26" fmla="*/ 98 w 196"/>
                <a:gd name="T27" fmla="*/ 116 h 85"/>
                <a:gd name="T28" fmla="*/ 105 w 196"/>
                <a:gd name="T29" fmla="*/ 105 h 85"/>
                <a:gd name="T30" fmla="*/ 105 w 196"/>
                <a:gd name="T31" fmla="*/ 131 h 85"/>
                <a:gd name="T32" fmla="*/ 104 w 196"/>
                <a:gd name="T33" fmla="*/ 151 h 85"/>
                <a:gd name="T34" fmla="*/ 100 w 196"/>
                <a:gd name="T35" fmla="*/ 175 h 85"/>
                <a:gd name="T36" fmla="*/ 98 w 196"/>
                <a:gd name="T37" fmla="*/ 193 h 85"/>
                <a:gd name="T38" fmla="*/ 95 w 196"/>
                <a:gd name="T39" fmla="*/ 220 h 85"/>
                <a:gd name="T40" fmla="*/ 92 w 196"/>
                <a:gd name="T41" fmla="*/ 230 h 85"/>
                <a:gd name="T42" fmla="*/ 89 w 196"/>
                <a:gd name="T43" fmla="*/ 248 h 85"/>
                <a:gd name="T44" fmla="*/ 86 w 196"/>
                <a:gd name="T45" fmla="*/ 257 h 85"/>
                <a:gd name="T46" fmla="*/ 82 w 196"/>
                <a:gd name="T47" fmla="*/ 266 h 85"/>
                <a:gd name="T48" fmla="*/ 63 w 196"/>
                <a:gd name="T49" fmla="*/ 306 h 85"/>
                <a:gd name="T50" fmla="*/ 55 w 196"/>
                <a:gd name="T51" fmla="*/ 306 h 85"/>
                <a:gd name="T52" fmla="*/ 49 w 196"/>
                <a:gd name="T53" fmla="*/ 303 h 85"/>
                <a:gd name="T54" fmla="*/ 42 w 196"/>
                <a:gd name="T55" fmla="*/ 296 h 85"/>
                <a:gd name="T56" fmla="*/ 34 w 196"/>
                <a:gd name="T57" fmla="*/ 284 h 85"/>
                <a:gd name="T58" fmla="*/ 28 w 196"/>
                <a:gd name="T59" fmla="*/ 266 h 85"/>
                <a:gd name="T60" fmla="*/ 20 w 196"/>
                <a:gd name="T61" fmla="*/ 245 h 85"/>
                <a:gd name="T62" fmla="*/ 13 w 196"/>
                <a:gd name="T63" fmla="*/ 211 h 85"/>
                <a:gd name="T64" fmla="*/ 6 w 196"/>
                <a:gd name="T65" fmla="*/ 172 h 85"/>
                <a:gd name="T66" fmla="*/ 3 w 196"/>
                <a:gd name="T67" fmla="*/ 146 h 85"/>
                <a:gd name="T68" fmla="*/ 0 w 196"/>
                <a:gd name="T69" fmla="*/ 117 h 85"/>
                <a:gd name="T70" fmla="*/ 0 w 196"/>
                <a:gd name="T71" fmla="*/ 95 h 85"/>
                <a:gd name="T72" fmla="*/ 0 w 196"/>
                <a:gd name="T73" fmla="*/ 65 h 85"/>
                <a:gd name="T74" fmla="*/ 0 w 196"/>
                <a:gd name="T75" fmla="*/ 56 h 8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96" h="85">
                  <a:moveTo>
                    <a:pt x="0" y="16"/>
                  </a:moveTo>
                  <a:lnTo>
                    <a:pt x="13" y="0"/>
                  </a:lnTo>
                  <a:lnTo>
                    <a:pt x="39" y="0"/>
                  </a:lnTo>
                  <a:lnTo>
                    <a:pt x="44" y="8"/>
                  </a:lnTo>
                  <a:lnTo>
                    <a:pt x="56" y="20"/>
                  </a:lnTo>
                  <a:lnTo>
                    <a:pt x="69" y="28"/>
                  </a:lnTo>
                  <a:lnTo>
                    <a:pt x="82" y="33"/>
                  </a:lnTo>
                  <a:lnTo>
                    <a:pt x="97" y="37"/>
                  </a:lnTo>
                  <a:lnTo>
                    <a:pt x="110" y="38"/>
                  </a:lnTo>
                  <a:lnTo>
                    <a:pt x="124" y="39"/>
                  </a:lnTo>
                  <a:lnTo>
                    <a:pt x="138" y="39"/>
                  </a:lnTo>
                  <a:lnTo>
                    <a:pt x="152" y="39"/>
                  </a:lnTo>
                  <a:lnTo>
                    <a:pt x="174" y="36"/>
                  </a:lnTo>
                  <a:lnTo>
                    <a:pt x="181" y="32"/>
                  </a:lnTo>
                  <a:lnTo>
                    <a:pt x="196" y="29"/>
                  </a:lnTo>
                  <a:lnTo>
                    <a:pt x="195" y="36"/>
                  </a:lnTo>
                  <a:lnTo>
                    <a:pt x="191" y="42"/>
                  </a:lnTo>
                  <a:lnTo>
                    <a:pt x="186" y="49"/>
                  </a:lnTo>
                  <a:lnTo>
                    <a:pt x="181" y="54"/>
                  </a:lnTo>
                  <a:lnTo>
                    <a:pt x="176" y="61"/>
                  </a:lnTo>
                  <a:lnTo>
                    <a:pt x="170" y="64"/>
                  </a:lnTo>
                  <a:lnTo>
                    <a:pt x="164" y="69"/>
                  </a:lnTo>
                  <a:lnTo>
                    <a:pt x="159" y="72"/>
                  </a:lnTo>
                  <a:lnTo>
                    <a:pt x="153" y="74"/>
                  </a:lnTo>
                  <a:lnTo>
                    <a:pt x="117" y="85"/>
                  </a:lnTo>
                  <a:lnTo>
                    <a:pt x="103" y="85"/>
                  </a:lnTo>
                  <a:lnTo>
                    <a:pt x="91" y="84"/>
                  </a:lnTo>
                  <a:lnTo>
                    <a:pt x="77" y="82"/>
                  </a:lnTo>
                  <a:lnTo>
                    <a:pt x="64" y="79"/>
                  </a:lnTo>
                  <a:lnTo>
                    <a:pt x="51" y="74"/>
                  </a:lnTo>
                  <a:lnTo>
                    <a:pt x="37" y="68"/>
                  </a:lnTo>
                  <a:lnTo>
                    <a:pt x="25" y="59"/>
                  </a:lnTo>
                  <a:lnTo>
                    <a:pt x="11" y="48"/>
                  </a:lnTo>
                  <a:lnTo>
                    <a:pt x="3" y="41"/>
                  </a:lnTo>
                  <a:lnTo>
                    <a:pt x="0" y="33"/>
                  </a:lnTo>
                  <a:lnTo>
                    <a:pt x="0" y="26"/>
                  </a:lnTo>
                  <a:lnTo>
                    <a:pt x="0" y="18"/>
                  </a:lnTo>
                  <a:lnTo>
                    <a:pt x="0" y="16"/>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66" name="Freeform 36"/>
            <p:cNvSpPr>
              <a:spLocks/>
            </p:cNvSpPr>
            <p:nvPr/>
          </p:nvSpPr>
          <p:spPr bwMode="auto">
            <a:xfrm>
              <a:off x="4136" y="2811"/>
              <a:ext cx="11" cy="16"/>
            </a:xfrm>
            <a:custGeom>
              <a:avLst/>
              <a:gdLst>
                <a:gd name="T0" fmla="*/ 0 w 12"/>
                <a:gd name="T1" fmla="*/ 12 h 12"/>
                <a:gd name="T2" fmla="*/ 0 w 12"/>
                <a:gd name="T3" fmla="*/ 0 h 12"/>
                <a:gd name="T4" fmla="*/ 8 w 12"/>
                <a:gd name="T5" fmla="*/ 12 h 12"/>
                <a:gd name="T6" fmla="*/ 6 w 12"/>
                <a:gd name="T7" fmla="*/ 31 h 12"/>
                <a:gd name="T8" fmla="*/ 3 w 12"/>
                <a:gd name="T9" fmla="*/ 37 h 12"/>
                <a:gd name="T10" fmla="*/ 0 w 12"/>
                <a:gd name="T11" fmla="*/ 12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 h="12">
                  <a:moveTo>
                    <a:pt x="0" y="4"/>
                  </a:moveTo>
                  <a:lnTo>
                    <a:pt x="0" y="0"/>
                  </a:lnTo>
                  <a:lnTo>
                    <a:pt x="12" y="4"/>
                  </a:lnTo>
                  <a:lnTo>
                    <a:pt x="7" y="10"/>
                  </a:lnTo>
                  <a:lnTo>
                    <a:pt x="3" y="1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67" name="Freeform 37"/>
            <p:cNvSpPr>
              <a:spLocks/>
            </p:cNvSpPr>
            <p:nvPr/>
          </p:nvSpPr>
          <p:spPr bwMode="auto">
            <a:xfrm>
              <a:off x="4140" y="3151"/>
              <a:ext cx="212" cy="40"/>
            </a:xfrm>
            <a:custGeom>
              <a:avLst/>
              <a:gdLst>
                <a:gd name="T0" fmla="*/ 0 w 247"/>
                <a:gd name="T1" fmla="*/ 58 h 31"/>
                <a:gd name="T2" fmla="*/ 3 w 247"/>
                <a:gd name="T3" fmla="*/ 58 h 31"/>
                <a:gd name="T4" fmla="*/ 6 w 247"/>
                <a:gd name="T5" fmla="*/ 41 h 31"/>
                <a:gd name="T6" fmla="*/ 9 w 247"/>
                <a:gd name="T7" fmla="*/ 28 h 31"/>
                <a:gd name="T8" fmla="*/ 11 w 247"/>
                <a:gd name="T9" fmla="*/ 17 h 31"/>
                <a:gd name="T10" fmla="*/ 15 w 247"/>
                <a:gd name="T11" fmla="*/ 10 h 31"/>
                <a:gd name="T12" fmla="*/ 18 w 247"/>
                <a:gd name="T13" fmla="*/ 8 h 31"/>
                <a:gd name="T14" fmla="*/ 21 w 247"/>
                <a:gd name="T15" fmla="*/ 1 h 31"/>
                <a:gd name="T16" fmla="*/ 24 w 247"/>
                <a:gd name="T17" fmla="*/ 0 h 31"/>
                <a:gd name="T18" fmla="*/ 28 w 247"/>
                <a:gd name="T19" fmla="*/ 0 h 31"/>
                <a:gd name="T20" fmla="*/ 37 w 247"/>
                <a:gd name="T21" fmla="*/ 13 h 31"/>
                <a:gd name="T22" fmla="*/ 47 w 247"/>
                <a:gd name="T23" fmla="*/ 25 h 31"/>
                <a:gd name="T24" fmla="*/ 56 w 247"/>
                <a:gd name="T25" fmla="*/ 36 h 31"/>
                <a:gd name="T26" fmla="*/ 64 w 247"/>
                <a:gd name="T27" fmla="*/ 41 h 31"/>
                <a:gd name="T28" fmla="*/ 73 w 247"/>
                <a:gd name="T29" fmla="*/ 50 h 31"/>
                <a:gd name="T30" fmla="*/ 82 w 247"/>
                <a:gd name="T31" fmla="*/ 53 h 31"/>
                <a:gd name="T32" fmla="*/ 91 w 247"/>
                <a:gd name="T33" fmla="*/ 57 h 31"/>
                <a:gd name="T34" fmla="*/ 100 w 247"/>
                <a:gd name="T35" fmla="*/ 53 h 31"/>
                <a:gd name="T36" fmla="*/ 134 w 247"/>
                <a:gd name="T37" fmla="*/ 36 h 31"/>
                <a:gd name="T38" fmla="*/ 132 w 247"/>
                <a:gd name="T39" fmla="*/ 58 h 31"/>
                <a:gd name="T40" fmla="*/ 71 w 247"/>
                <a:gd name="T41" fmla="*/ 74 h 31"/>
                <a:gd name="T42" fmla="*/ 70 w 247"/>
                <a:gd name="T43" fmla="*/ 76 h 31"/>
                <a:gd name="T44" fmla="*/ 23 w 247"/>
                <a:gd name="T45" fmla="*/ 25 h 31"/>
                <a:gd name="T46" fmla="*/ 20 w 247"/>
                <a:gd name="T47" fmla="*/ 28 h 31"/>
                <a:gd name="T48" fmla="*/ 17 w 247"/>
                <a:gd name="T49" fmla="*/ 36 h 31"/>
                <a:gd name="T50" fmla="*/ 13 w 247"/>
                <a:gd name="T51" fmla="*/ 39 h 31"/>
                <a:gd name="T52" fmla="*/ 11 w 247"/>
                <a:gd name="T53" fmla="*/ 50 h 31"/>
                <a:gd name="T54" fmla="*/ 9 w 247"/>
                <a:gd name="T55" fmla="*/ 53 h 31"/>
                <a:gd name="T56" fmla="*/ 3 w 247"/>
                <a:gd name="T57" fmla="*/ 86 h 31"/>
                <a:gd name="T58" fmla="*/ 0 w 247"/>
                <a:gd name="T59" fmla="*/ 86 h 31"/>
                <a:gd name="T60" fmla="*/ 0 w 247"/>
                <a:gd name="T61" fmla="*/ 58 h 3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47" h="31">
                  <a:moveTo>
                    <a:pt x="0" y="21"/>
                  </a:moveTo>
                  <a:lnTo>
                    <a:pt x="5" y="21"/>
                  </a:lnTo>
                  <a:lnTo>
                    <a:pt x="10" y="15"/>
                  </a:lnTo>
                  <a:lnTo>
                    <a:pt x="16" y="10"/>
                  </a:lnTo>
                  <a:lnTo>
                    <a:pt x="21" y="6"/>
                  </a:lnTo>
                  <a:lnTo>
                    <a:pt x="27" y="4"/>
                  </a:lnTo>
                  <a:lnTo>
                    <a:pt x="33" y="3"/>
                  </a:lnTo>
                  <a:lnTo>
                    <a:pt x="40" y="1"/>
                  </a:lnTo>
                  <a:lnTo>
                    <a:pt x="45" y="0"/>
                  </a:lnTo>
                  <a:lnTo>
                    <a:pt x="51" y="0"/>
                  </a:lnTo>
                  <a:lnTo>
                    <a:pt x="68" y="5"/>
                  </a:lnTo>
                  <a:lnTo>
                    <a:pt x="86" y="9"/>
                  </a:lnTo>
                  <a:lnTo>
                    <a:pt x="102" y="13"/>
                  </a:lnTo>
                  <a:lnTo>
                    <a:pt x="118" y="15"/>
                  </a:lnTo>
                  <a:lnTo>
                    <a:pt x="134" y="18"/>
                  </a:lnTo>
                  <a:lnTo>
                    <a:pt x="150" y="19"/>
                  </a:lnTo>
                  <a:lnTo>
                    <a:pt x="167" y="20"/>
                  </a:lnTo>
                  <a:lnTo>
                    <a:pt x="183" y="19"/>
                  </a:lnTo>
                  <a:lnTo>
                    <a:pt x="247" y="13"/>
                  </a:lnTo>
                  <a:lnTo>
                    <a:pt x="244" y="21"/>
                  </a:lnTo>
                  <a:lnTo>
                    <a:pt x="132" y="26"/>
                  </a:lnTo>
                  <a:lnTo>
                    <a:pt x="127" y="28"/>
                  </a:lnTo>
                  <a:lnTo>
                    <a:pt x="43" y="9"/>
                  </a:lnTo>
                  <a:lnTo>
                    <a:pt x="36" y="10"/>
                  </a:lnTo>
                  <a:lnTo>
                    <a:pt x="32" y="13"/>
                  </a:lnTo>
                  <a:lnTo>
                    <a:pt x="23" y="14"/>
                  </a:lnTo>
                  <a:lnTo>
                    <a:pt x="20" y="18"/>
                  </a:lnTo>
                  <a:lnTo>
                    <a:pt x="16" y="19"/>
                  </a:lnTo>
                  <a:lnTo>
                    <a:pt x="7" y="31"/>
                  </a:lnTo>
                  <a:lnTo>
                    <a:pt x="0" y="31"/>
                  </a:lnTo>
                  <a:lnTo>
                    <a:pt x="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68" name="Freeform 38"/>
            <p:cNvSpPr>
              <a:spLocks/>
            </p:cNvSpPr>
            <p:nvPr/>
          </p:nvSpPr>
          <p:spPr bwMode="auto">
            <a:xfrm>
              <a:off x="4145" y="2838"/>
              <a:ext cx="151" cy="93"/>
            </a:xfrm>
            <a:custGeom>
              <a:avLst/>
              <a:gdLst>
                <a:gd name="T0" fmla="*/ 0 w 174"/>
                <a:gd name="T1" fmla="*/ 105 h 69"/>
                <a:gd name="T2" fmla="*/ 6 w 174"/>
                <a:gd name="T3" fmla="*/ 63 h 69"/>
                <a:gd name="T4" fmla="*/ 26 w 174"/>
                <a:gd name="T5" fmla="*/ 12 h 69"/>
                <a:gd name="T6" fmla="*/ 41 w 174"/>
                <a:gd name="T7" fmla="*/ 0 h 69"/>
                <a:gd name="T8" fmla="*/ 57 w 174"/>
                <a:gd name="T9" fmla="*/ 0 h 69"/>
                <a:gd name="T10" fmla="*/ 99 w 174"/>
                <a:gd name="T11" fmla="*/ 43 h 69"/>
                <a:gd name="T12" fmla="*/ 95 w 174"/>
                <a:gd name="T13" fmla="*/ 113 h 69"/>
                <a:gd name="T14" fmla="*/ 90 w 174"/>
                <a:gd name="T15" fmla="*/ 132 h 69"/>
                <a:gd name="T16" fmla="*/ 87 w 174"/>
                <a:gd name="T17" fmla="*/ 152 h 69"/>
                <a:gd name="T18" fmla="*/ 82 w 174"/>
                <a:gd name="T19" fmla="*/ 168 h 69"/>
                <a:gd name="T20" fmla="*/ 77 w 174"/>
                <a:gd name="T21" fmla="*/ 183 h 69"/>
                <a:gd name="T22" fmla="*/ 71 w 174"/>
                <a:gd name="T23" fmla="*/ 197 h 69"/>
                <a:gd name="T24" fmla="*/ 69 w 174"/>
                <a:gd name="T25" fmla="*/ 210 h 69"/>
                <a:gd name="T26" fmla="*/ 52 w 174"/>
                <a:gd name="T27" fmla="*/ 226 h 69"/>
                <a:gd name="T28" fmla="*/ 37 w 174"/>
                <a:gd name="T29" fmla="*/ 226 h 69"/>
                <a:gd name="T30" fmla="*/ 32 w 174"/>
                <a:gd name="T31" fmla="*/ 226 h 69"/>
                <a:gd name="T32" fmla="*/ 28 w 174"/>
                <a:gd name="T33" fmla="*/ 220 h 69"/>
                <a:gd name="T34" fmla="*/ 23 w 174"/>
                <a:gd name="T35" fmla="*/ 218 h 69"/>
                <a:gd name="T36" fmla="*/ 20 w 174"/>
                <a:gd name="T37" fmla="*/ 216 h 69"/>
                <a:gd name="T38" fmla="*/ 15 w 174"/>
                <a:gd name="T39" fmla="*/ 205 h 69"/>
                <a:gd name="T40" fmla="*/ 11 w 174"/>
                <a:gd name="T41" fmla="*/ 197 h 69"/>
                <a:gd name="T42" fmla="*/ 7 w 174"/>
                <a:gd name="T43" fmla="*/ 182 h 69"/>
                <a:gd name="T44" fmla="*/ 3 w 174"/>
                <a:gd name="T45" fmla="*/ 162 h 69"/>
                <a:gd name="T46" fmla="*/ 0 w 174"/>
                <a:gd name="T47" fmla="*/ 105 h 6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74" h="69">
                  <a:moveTo>
                    <a:pt x="0" y="32"/>
                  </a:moveTo>
                  <a:lnTo>
                    <a:pt x="10" y="19"/>
                  </a:lnTo>
                  <a:lnTo>
                    <a:pt x="45" y="4"/>
                  </a:lnTo>
                  <a:lnTo>
                    <a:pt x="71" y="0"/>
                  </a:lnTo>
                  <a:lnTo>
                    <a:pt x="100" y="0"/>
                  </a:lnTo>
                  <a:lnTo>
                    <a:pt x="174" y="13"/>
                  </a:lnTo>
                  <a:lnTo>
                    <a:pt x="168" y="34"/>
                  </a:lnTo>
                  <a:lnTo>
                    <a:pt x="159" y="40"/>
                  </a:lnTo>
                  <a:lnTo>
                    <a:pt x="152" y="46"/>
                  </a:lnTo>
                  <a:lnTo>
                    <a:pt x="143" y="51"/>
                  </a:lnTo>
                  <a:lnTo>
                    <a:pt x="136" y="56"/>
                  </a:lnTo>
                  <a:lnTo>
                    <a:pt x="127" y="59"/>
                  </a:lnTo>
                  <a:lnTo>
                    <a:pt x="121" y="64"/>
                  </a:lnTo>
                  <a:lnTo>
                    <a:pt x="92" y="69"/>
                  </a:lnTo>
                  <a:lnTo>
                    <a:pt x="66" y="69"/>
                  </a:lnTo>
                  <a:lnTo>
                    <a:pt x="58" y="69"/>
                  </a:lnTo>
                  <a:lnTo>
                    <a:pt x="50" y="67"/>
                  </a:lnTo>
                  <a:lnTo>
                    <a:pt x="42" y="66"/>
                  </a:lnTo>
                  <a:lnTo>
                    <a:pt x="35" y="65"/>
                  </a:lnTo>
                  <a:lnTo>
                    <a:pt x="27" y="62"/>
                  </a:lnTo>
                  <a:lnTo>
                    <a:pt x="20" y="59"/>
                  </a:lnTo>
                  <a:lnTo>
                    <a:pt x="12" y="55"/>
                  </a:lnTo>
                  <a:lnTo>
                    <a:pt x="5" y="49"/>
                  </a:lnTo>
                  <a:lnTo>
                    <a:pt x="0" y="32"/>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69" name="Freeform 39"/>
            <p:cNvSpPr>
              <a:spLocks/>
            </p:cNvSpPr>
            <p:nvPr/>
          </p:nvSpPr>
          <p:spPr bwMode="auto">
            <a:xfrm>
              <a:off x="4261" y="3191"/>
              <a:ext cx="100" cy="17"/>
            </a:xfrm>
            <a:custGeom>
              <a:avLst/>
              <a:gdLst>
                <a:gd name="T0" fmla="*/ 0 w 117"/>
                <a:gd name="T1" fmla="*/ 1 h 14"/>
                <a:gd name="T2" fmla="*/ 2 w 117"/>
                <a:gd name="T3" fmla="*/ 0 h 14"/>
                <a:gd name="T4" fmla="*/ 27 w 117"/>
                <a:gd name="T5" fmla="*/ 13 h 14"/>
                <a:gd name="T6" fmla="*/ 32 w 117"/>
                <a:gd name="T7" fmla="*/ 13 h 14"/>
                <a:gd name="T8" fmla="*/ 61 w 117"/>
                <a:gd name="T9" fmla="*/ 1 h 14"/>
                <a:gd name="T10" fmla="*/ 62 w 117"/>
                <a:gd name="T11" fmla="*/ 18 h 14"/>
                <a:gd name="T12" fmla="*/ 23 w 117"/>
                <a:gd name="T13" fmla="*/ 30 h 14"/>
                <a:gd name="T14" fmla="*/ 15 w 117"/>
                <a:gd name="T15" fmla="*/ 30 h 14"/>
                <a:gd name="T16" fmla="*/ 8 w 117"/>
                <a:gd name="T17" fmla="*/ 22 h 14"/>
                <a:gd name="T18" fmla="*/ 3 w 117"/>
                <a:gd name="T19" fmla="*/ 22 h 14"/>
                <a:gd name="T20" fmla="*/ 0 w 117"/>
                <a:gd name="T21" fmla="*/ 1 h 1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7" h="14">
                  <a:moveTo>
                    <a:pt x="0" y="1"/>
                  </a:moveTo>
                  <a:lnTo>
                    <a:pt x="2" y="0"/>
                  </a:lnTo>
                  <a:lnTo>
                    <a:pt x="50" y="6"/>
                  </a:lnTo>
                  <a:lnTo>
                    <a:pt x="61" y="6"/>
                  </a:lnTo>
                  <a:lnTo>
                    <a:pt x="114" y="1"/>
                  </a:lnTo>
                  <a:lnTo>
                    <a:pt x="117" y="8"/>
                  </a:lnTo>
                  <a:lnTo>
                    <a:pt x="43" y="14"/>
                  </a:lnTo>
                  <a:lnTo>
                    <a:pt x="27" y="14"/>
                  </a:lnTo>
                  <a:lnTo>
                    <a:pt x="14" y="10"/>
                  </a:lnTo>
                  <a:lnTo>
                    <a:pt x="5" y="10"/>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70" name="Freeform 40"/>
            <p:cNvSpPr>
              <a:spLocks/>
            </p:cNvSpPr>
            <p:nvPr/>
          </p:nvSpPr>
          <p:spPr bwMode="auto">
            <a:xfrm>
              <a:off x="4261" y="2580"/>
              <a:ext cx="262" cy="247"/>
            </a:xfrm>
            <a:custGeom>
              <a:avLst/>
              <a:gdLst>
                <a:gd name="T0" fmla="*/ 1 w 306"/>
                <a:gd name="T1" fmla="*/ 563 h 183"/>
                <a:gd name="T2" fmla="*/ 20 w 306"/>
                <a:gd name="T3" fmla="*/ 474 h 183"/>
                <a:gd name="T4" fmla="*/ 28 w 306"/>
                <a:gd name="T5" fmla="*/ 428 h 183"/>
                <a:gd name="T6" fmla="*/ 39 w 306"/>
                <a:gd name="T7" fmla="*/ 368 h 183"/>
                <a:gd name="T8" fmla="*/ 50 w 306"/>
                <a:gd name="T9" fmla="*/ 297 h 183"/>
                <a:gd name="T10" fmla="*/ 63 w 306"/>
                <a:gd name="T11" fmla="*/ 220 h 183"/>
                <a:gd name="T12" fmla="*/ 75 w 306"/>
                <a:gd name="T13" fmla="*/ 153 h 183"/>
                <a:gd name="T14" fmla="*/ 89 w 306"/>
                <a:gd name="T15" fmla="*/ 97 h 183"/>
                <a:gd name="T16" fmla="*/ 103 w 306"/>
                <a:gd name="T17" fmla="*/ 57 h 183"/>
                <a:gd name="T18" fmla="*/ 115 w 306"/>
                <a:gd name="T19" fmla="*/ 40 h 183"/>
                <a:gd name="T20" fmla="*/ 122 w 306"/>
                <a:gd name="T21" fmla="*/ 27 h 183"/>
                <a:gd name="T22" fmla="*/ 129 w 306"/>
                <a:gd name="T23" fmla="*/ 9 h 183"/>
                <a:gd name="T24" fmla="*/ 135 w 306"/>
                <a:gd name="T25" fmla="*/ 0 h 183"/>
                <a:gd name="T26" fmla="*/ 142 w 306"/>
                <a:gd name="T27" fmla="*/ 0 h 183"/>
                <a:gd name="T28" fmla="*/ 147 w 306"/>
                <a:gd name="T29" fmla="*/ 1 h 183"/>
                <a:gd name="T30" fmla="*/ 153 w 306"/>
                <a:gd name="T31" fmla="*/ 20 h 183"/>
                <a:gd name="T32" fmla="*/ 157 w 306"/>
                <a:gd name="T33" fmla="*/ 49 h 183"/>
                <a:gd name="T34" fmla="*/ 161 w 306"/>
                <a:gd name="T35" fmla="*/ 97 h 183"/>
                <a:gd name="T36" fmla="*/ 164 w 306"/>
                <a:gd name="T37" fmla="*/ 113 h 183"/>
                <a:gd name="T38" fmla="*/ 155 w 306"/>
                <a:gd name="T39" fmla="*/ 182 h 183"/>
                <a:gd name="T40" fmla="*/ 145 w 306"/>
                <a:gd name="T41" fmla="*/ 244 h 183"/>
                <a:gd name="T42" fmla="*/ 134 w 306"/>
                <a:gd name="T43" fmla="*/ 302 h 183"/>
                <a:gd name="T44" fmla="*/ 123 w 306"/>
                <a:gd name="T45" fmla="*/ 354 h 183"/>
                <a:gd name="T46" fmla="*/ 112 w 306"/>
                <a:gd name="T47" fmla="*/ 408 h 183"/>
                <a:gd name="T48" fmla="*/ 101 w 306"/>
                <a:gd name="T49" fmla="*/ 458 h 183"/>
                <a:gd name="T50" fmla="*/ 89 w 306"/>
                <a:gd name="T51" fmla="*/ 509 h 183"/>
                <a:gd name="T52" fmla="*/ 76 w 306"/>
                <a:gd name="T53" fmla="*/ 557 h 183"/>
                <a:gd name="T54" fmla="*/ 72 w 306"/>
                <a:gd name="T55" fmla="*/ 563 h 183"/>
                <a:gd name="T56" fmla="*/ 68 w 306"/>
                <a:gd name="T57" fmla="*/ 576 h 183"/>
                <a:gd name="T58" fmla="*/ 63 w 306"/>
                <a:gd name="T59" fmla="*/ 582 h 183"/>
                <a:gd name="T60" fmla="*/ 58 w 306"/>
                <a:gd name="T61" fmla="*/ 590 h 183"/>
                <a:gd name="T62" fmla="*/ 54 w 306"/>
                <a:gd name="T63" fmla="*/ 598 h 183"/>
                <a:gd name="T64" fmla="*/ 50 w 306"/>
                <a:gd name="T65" fmla="*/ 605 h 183"/>
                <a:gd name="T66" fmla="*/ 46 w 306"/>
                <a:gd name="T67" fmla="*/ 606 h 183"/>
                <a:gd name="T68" fmla="*/ 42 w 306"/>
                <a:gd name="T69" fmla="*/ 605 h 183"/>
                <a:gd name="T70" fmla="*/ 0 w 306"/>
                <a:gd name="T71" fmla="*/ 582 h 183"/>
                <a:gd name="T72" fmla="*/ 1 w 306"/>
                <a:gd name="T73" fmla="*/ 563 h 18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06" h="183">
                  <a:moveTo>
                    <a:pt x="1" y="170"/>
                  </a:moveTo>
                  <a:lnTo>
                    <a:pt x="36" y="143"/>
                  </a:lnTo>
                  <a:lnTo>
                    <a:pt x="53" y="129"/>
                  </a:lnTo>
                  <a:lnTo>
                    <a:pt x="72" y="111"/>
                  </a:lnTo>
                  <a:lnTo>
                    <a:pt x="93" y="90"/>
                  </a:lnTo>
                  <a:lnTo>
                    <a:pt x="117" y="67"/>
                  </a:lnTo>
                  <a:lnTo>
                    <a:pt x="140" y="46"/>
                  </a:lnTo>
                  <a:lnTo>
                    <a:pt x="165" y="29"/>
                  </a:lnTo>
                  <a:lnTo>
                    <a:pt x="190" y="17"/>
                  </a:lnTo>
                  <a:lnTo>
                    <a:pt x="214" y="12"/>
                  </a:lnTo>
                  <a:lnTo>
                    <a:pt x="226" y="8"/>
                  </a:lnTo>
                  <a:lnTo>
                    <a:pt x="239" y="3"/>
                  </a:lnTo>
                  <a:lnTo>
                    <a:pt x="251" y="0"/>
                  </a:lnTo>
                  <a:lnTo>
                    <a:pt x="264" y="0"/>
                  </a:lnTo>
                  <a:lnTo>
                    <a:pt x="275" y="1"/>
                  </a:lnTo>
                  <a:lnTo>
                    <a:pt x="285" y="6"/>
                  </a:lnTo>
                  <a:lnTo>
                    <a:pt x="292" y="15"/>
                  </a:lnTo>
                  <a:lnTo>
                    <a:pt x="300" y="29"/>
                  </a:lnTo>
                  <a:lnTo>
                    <a:pt x="306" y="34"/>
                  </a:lnTo>
                  <a:lnTo>
                    <a:pt x="287" y="55"/>
                  </a:lnTo>
                  <a:lnTo>
                    <a:pt x="269" y="73"/>
                  </a:lnTo>
                  <a:lnTo>
                    <a:pt x="249" y="91"/>
                  </a:lnTo>
                  <a:lnTo>
                    <a:pt x="229" y="107"/>
                  </a:lnTo>
                  <a:lnTo>
                    <a:pt x="209" y="123"/>
                  </a:lnTo>
                  <a:lnTo>
                    <a:pt x="188" y="138"/>
                  </a:lnTo>
                  <a:lnTo>
                    <a:pt x="165" y="153"/>
                  </a:lnTo>
                  <a:lnTo>
                    <a:pt x="142" y="168"/>
                  </a:lnTo>
                  <a:lnTo>
                    <a:pt x="133" y="170"/>
                  </a:lnTo>
                  <a:lnTo>
                    <a:pt x="125" y="173"/>
                  </a:lnTo>
                  <a:lnTo>
                    <a:pt x="117" y="175"/>
                  </a:lnTo>
                  <a:lnTo>
                    <a:pt x="109" y="178"/>
                  </a:lnTo>
                  <a:lnTo>
                    <a:pt x="102" y="180"/>
                  </a:lnTo>
                  <a:lnTo>
                    <a:pt x="93" y="182"/>
                  </a:lnTo>
                  <a:lnTo>
                    <a:pt x="86" y="183"/>
                  </a:lnTo>
                  <a:lnTo>
                    <a:pt x="77" y="182"/>
                  </a:lnTo>
                  <a:lnTo>
                    <a:pt x="0" y="175"/>
                  </a:lnTo>
                  <a:lnTo>
                    <a:pt x="1" y="170"/>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71" name="Freeform 41"/>
            <p:cNvSpPr>
              <a:spLocks/>
            </p:cNvSpPr>
            <p:nvPr/>
          </p:nvSpPr>
          <p:spPr bwMode="auto">
            <a:xfrm>
              <a:off x="4268" y="3007"/>
              <a:ext cx="190" cy="43"/>
            </a:xfrm>
            <a:custGeom>
              <a:avLst/>
              <a:gdLst>
                <a:gd name="T0" fmla="*/ 0 w 223"/>
                <a:gd name="T1" fmla="*/ 66 h 33"/>
                <a:gd name="T2" fmla="*/ 3 w 223"/>
                <a:gd name="T3" fmla="*/ 57 h 33"/>
                <a:gd name="T4" fmla="*/ 8 w 223"/>
                <a:gd name="T5" fmla="*/ 38 h 33"/>
                <a:gd name="T6" fmla="*/ 16 w 223"/>
                <a:gd name="T7" fmla="*/ 12 h 33"/>
                <a:gd name="T8" fmla="*/ 25 w 223"/>
                <a:gd name="T9" fmla="*/ 0 h 33"/>
                <a:gd name="T10" fmla="*/ 34 w 223"/>
                <a:gd name="T11" fmla="*/ 0 h 33"/>
                <a:gd name="T12" fmla="*/ 43 w 223"/>
                <a:gd name="T13" fmla="*/ 9 h 33"/>
                <a:gd name="T14" fmla="*/ 52 w 223"/>
                <a:gd name="T15" fmla="*/ 21 h 33"/>
                <a:gd name="T16" fmla="*/ 61 w 223"/>
                <a:gd name="T17" fmla="*/ 29 h 33"/>
                <a:gd name="T18" fmla="*/ 71 w 223"/>
                <a:gd name="T19" fmla="*/ 35 h 33"/>
                <a:gd name="T20" fmla="*/ 81 w 223"/>
                <a:gd name="T21" fmla="*/ 29 h 33"/>
                <a:gd name="T22" fmla="*/ 118 w 223"/>
                <a:gd name="T23" fmla="*/ 7 h 33"/>
                <a:gd name="T24" fmla="*/ 115 w 223"/>
                <a:gd name="T25" fmla="*/ 16 h 33"/>
                <a:gd name="T26" fmla="*/ 111 w 223"/>
                <a:gd name="T27" fmla="*/ 22 h 33"/>
                <a:gd name="T28" fmla="*/ 109 w 223"/>
                <a:gd name="T29" fmla="*/ 29 h 33"/>
                <a:gd name="T30" fmla="*/ 106 w 223"/>
                <a:gd name="T31" fmla="*/ 35 h 33"/>
                <a:gd name="T32" fmla="*/ 101 w 223"/>
                <a:gd name="T33" fmla="*/ 38 h 33"/>
                <a:gd name="T34" fmla="*/ 98 w 223"/>
                <a:gd name="T35" fmla="*/ 38 h 33"/>
                <a:gd name="T36" fmla="*/ 95 w 223"/>
                <a:gd name="T37" fmla="*/ 38 h 33"/>
                <a:gd name="T38" fmla="*/ 91 w 223"/>
                <a:gd name="T39" fmla="*/ 38 h 33"/>
                <a:gd name="T40" fmla="*/ 86 w 223"/>
                <a:gd name="T41" fmla="*/ 44 h 33"/>
                <a:gd name="T42" fmla="*/ 80 w 223"/>
                <a:gd name="T43" fmla="*/ 56 h 33"/>
                <a:gd name="T44" fmla="*/ 77 w 223"/>
                <a:gd name="T45" fmla="*/ 65 h 33"/>
                <a:gd name="T46" fmla="*/ 73 w 223"/>
                <a:gd name="T47" fmla="*/ 57 h 33"/>
                <a:gd name="T48" fmla="*/ 66 w 223"/>
                <a:gd name="T49" fmla="*/ 65 h 33"/>
                <a:gd name="T50" fmla="*/ 52 w 223"/>
                <a:gd name="T51" fmla="*/ 50 h 33"/>
                <a:gd name="T52" fmla="*/ 34 w 223"/>
                <a:gd name="T53" fmla="*/ 27 h 33"/>
                <a:gd name="T54" fmla="*/ 10 w 223"/>
                <a:gd name="T55" fmla="*/ 66 h 33"/>
                <a:gd name="T56" fmla="*/ 8 w 223"/>
                <a:gd name="T57" fmla="*/ 85 h 33"/>
                <a:gd name="T58" fmla="*/ 3 w 223"/>
                <a:gd name="T59" fmla="*/ 95 h 33"/>
                <a:gd name="T60" fmla="*/ 0 w 223"/>
                <a:gd name="T61" fmla="*/ 66 h 3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23" h="33">
                  <a:moveTo>
                    <a:pt x="0" y="23"/>
                  </a:moveTo>
                  <a:lnTo>
                    <a:pt x="5" y="20"/>
                  </a:lnTo>
                  <a:lnTo>
                    <a:pt x="14" y="13"/>
                  </a:lnTo>
                  <a:lnTo>
                    <a:pt x="31" y="4"/>
                  </a:lnTo>
                  <a:lnTo>
                    <a:pt x="47" y="0"/>
                  </a:lnTo>
                  <a:lnTo>
                    <a:pt x="65" y="0"/>
                  </a:lnTo>
                  <a:lnTo>
                    <a:pt x="82" y="3"/>
                  </a:lnTo>
                  <a:lnTo>
                    <a:pt x="100" y="7"/>
                  </a:lnTo>
                  <a:lnTo>
                    <a:pt x="117" y="10"/>
                  </a:lnTo>
                  <a:lnTo>
                    <a:pt x="135" y="12"/>
                  </a:lnTo>
                  <a:lnTo>
                    <a:pt x="152" y="10"/>
                  </a:lnTo>
                  <a:lnTo>
                    <a:pt x="223" y="2"/>
                  </a:lnTo>
                  <a:lnTo>
                    <a:pt x="217" y="5"/>
                  </a:lnTo>
                  <a:lnTo>
                    <a:pt x="210" y="8"/>
                  </a:lnTo>
                  <a:lnTo>
                    <a:pt x="206" y="10"/>
                  </a:lnTo>
                  <a:lnTo>
                    <a:pt x="199" y="12"/>
                  </a:lnTo>
                  <a:lnTo>
                    <a:pt x="193" y="13"/>
                  </a:lnTo>
                  <a:lnTo>
                    <a:pt x="187" y="13"/>
                  </a:lnTo>
                  <a:lnTo>
                    <a:pt x="181" y="13"/>
                  </a:lnTo>
                  <a:lnTo>
                    <a:pt x="174" y="13"/>
                  </a:lnTo>
                  <a:lnTo>
                    <a:pt x="163" y="15"/>
                  </a:lnTo>
                  <a:lnTo>
                    <a:pt x="151" y="19"/>
                  </a:lnTo>
                  <a:lnTo>
                    <a:pt x="146" y="22"/>
                  </a:lnTo>
                  <a:lnTo>
                    <a:pt x="138" y="20"/>
                  </a:lnTo>
                  <a:lnTo>
                    <a:pt x="126" y="22"/>
                  </a:lnTo>
                  <a:lnTo>
                    <a:pt x="100" y="17"/>
                  </a:lnTo>
                  <a:lnTo>
                    <a:pt x="64" y="9"/>
                  </a:lnTo>
                  <a:lnTo>
                    <a:pt x="20" y="23"/>
                  </a:lnTo>
                  <a:lnTo>
                    <a:pt x="15" y="29"/>
                  </a:lnTo>
                  <a:lnTo>
                    <a:pt x="4" y="33"/>
                  </a:lnTo>
                  <a:lnTo>
                    <a:pt x="0" y="2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72" name="Freeform 42"/>
            <p:cNvSpPr>
              <a:spLocks/>
            </p:cNvSpPr>
            <p:nvPr/>
          </p:nvSpPr>
          <p:spPr bwMode="auto">
            <a:xfrm>
              <a:off x="4272" y="2529"/>
              <a:ext cx="42" cy="81"/>
            </a:xfrm>
            <a:custGeom>
              <a:avLst/>
              <a:gdLst>
                <a:gd name="T0" fmla="*/ 0 w 51"/>
                <a:gd name="T1" fmla="*/ 198 h 58"/>
                <a:gd name="T2" fmla="*/ 15 w 51"/>
                <a:gd name="T3" fmla="*/ 75 h 58"/>
                <a:gd name="T4" fmla="*/ 17 w 51"/>
                <a:gd name="T5" fmla="*/ 60 h 58"/>
                <a:gd name="T6" fmla="*/ 18 w 51"/>
                <a:gd name="T7" fmla="*/ 41 h 58"/>
                <a:gd name="T8" fmla="*/ 20 w 51"/>
                <a:gd name="T9" fmla="*/ 20 h 58"/>
                <a:gd name="T10" fmla="*/ 21 w 51"/>
                <a:gd name="T11" fmla="*/ 0 h 58"/>
                <a:gd name="T12" fmla="*/ 24 w 51"/>
                <a:gd name="T13" fmla="*/ 21 h 58"/>
                <a:gd name="T14" fmla="*/ 8 w 51"/>
                <a:gd name="T15" fmla="*/ 183 h 58"/>
                <a:gd name="T16" fmla="*/ 2 w 51"/>
                <a:gd name="T17" fmla="*/ 221 h 58"/>
                <a:gd name="T18" fmla="*/ 0 w 51"/>
                <a:gd name="T19" fmla="*/ 198 h 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51" h="58">
                  <a:moveTo>
                    <a:pt x="0" y="52"/>
                  </a:moveTo>
                  <a:lnTo>
                    <a:pt x="33" y="20"/>
                  </a:lnTo>
                  <a:lnTo>
                    <a:pt x="37" y="16"/>
                  </a:lnTo>
                  <a:lnTo>
                    <a:pt x="40" y="11"/>
                  </a:lnTo>
                  <a:lnTo>
                    <a:pt x="42" y="5"/>
                  </a:lnTo>
                  <a:lnTo>
                    <a:pt x="47" y="0"/>
                  </a:lnTo>
                  <a:lnTo>
                    <a:pt x="51" y="6"/>
                  </a:lnTo>
                  <a:lnTo>
                    <a:pt x="17" y="48"/>
                  </a:lnTo>
                  <a:lnTo>
                    <a:pt x="6" y="58"/>
                  </a:lnTo>
                  <a:lnTo>
                    <a:pt x="0" y="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73" name="Freeform 43"/>
            <p:cNvSpPr>
              <a:spLocks/>
            </p:cNvSpPr>
            <p:nvPr/>
          </p:nvSpPr>
          <p:spPr bwMode="auto">
            <a:xfrm>
              <a:off x="4294" y="2300"/>
              <a:ext cx="63" cy="169"/>
            </a:xfrm>
            <a:custGeom>
              <a:avLst/>
              <a:gdLst>
                <a:gd name="T0" fmla="*/ 0 w 75"/>
                <a:gd name="T1" fmla="*/ 185 h 123"/>
                <a:gd name="T2" fmla="*/ 5 w 75"/>
                <a:gd name="T3" fmla="*/ 26 h 123"/>
                <a:gd name="T4" fmla="*/ 7 w 75"/>
                <a:gd name="T5" fmla="*/ 0 h 123"/>
                <a:gd name="T6" fmla="*/ 11 w 75"/>
                <a:gd name="T7" fmla="*/ 0 h 123"/>
                <a:gd name="T8" fmla="*/ 15 w 75"/>
                <a:gd name="T9" fmla="*/ 19 h 123"/>
                <a:gd name="T10" fmla="*/ 18 w 75"/>
                <a:gd name="T11" fmla="*/ 40 h 123"/>
                <a:gd name="T12" fmla="*/ 20 w 75"/>
                <a:gd name="T13" fmla="*/ 65 h 123"/>
                <a:gd name="T14" fmla="*/ 24 w 75"/>
                <a:gd name="T15" fmla="*/ 92 h 123"/>
                <a:gd name="T16" fmla="*/ 25 w 75"/>
                <a:gd name="T17" fmla="*/ 117 h 123"/>
                <a:gd name="T18" fmla="*/ 28 w 75"/>
                <a:gd name="T19" fmla="*/ 146 h 123"/>
                <a:gd name="T20" fmla="*/ 29 w 75"/>
                <a:gd name="T21" fmla="*/ 172 h 123"/>
                <a:gd name="T22" fmla="*/ 31 w 75"/>
                <a:gd name="T23" fmla="*/ 201 h 123"/>
                <a:gd name="T24" fmla="*/ 35 w 75"/>
                <a:gd name="T25" fmla="*/ 289 h 123"/>
                <a:gd name="T26" fmla="*/ 38 w 75"/>
                <a:gd name="T27" fmla="*/ 353 h 123"/>
                <a:gd name="T28" fmla="*/ 38 w 75"/>
                <a:gd name="T29" fmla="*/ 382 h 123"/>
                <a:gd name="T30" fmla="*/ 23 w 75"/>
                <a:gd name="T31" fmla="*/ 408 h 123"/>
                <a:gd name="T32" fmla="*/ 20 w 75"/>
                <a:gd name="T33" fmla="*/ 161 h 123"/>
                <a:gd name="T34" fmla="*/ 18 w 75"/>
                <a:gd name="T35" fmla="*/ 135 h 123"/>
                <a:gd name="T36" fmla="*/ 14 w 75"/>
                <a:gd name="T37" fmla="*/ 247 h 123"/>
                <a:gd name="T38" fmla="*/ 17 w 75"/>
                <a:gd name="T39" fmla="*/ 418 h 123"/>
                <a:gd name="T40" fmla="*/ 15 w 75"/>
                <a:gd name="T41" fmla="*/ 418 h 123"/>
                <a:gd name="T42" fmla="*/ 3 w 75"/>
                <a:gd name="T43" fmla="*/ 438 h 123"/>
                <a:gd name="T44" fmla="*/ 0 w 75"/>
                <a:gd name="T45" fmla="*/ 185 h 12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75" h="123">
                  <a:moveTo>
                    <a:pt x="0" y="52"/>
                  </a:moveTo>
                  <a:lnTo>
                    <a:pt x="9" y="7"/>
                  </a:lnTo>
                  <a:lnTo>
                    <a:pt x="14" y="0"/>
                  </a:lnTo>
                  <a:lnTo>
                    <a:pt x="21" y="0"/>
                  </a:lnTo>
                  <a:lnTo>
                    <a:pt x="30" y="5"/>
                  </a:lnTo>
                  <a:lnTo>
                    <a:pt x="36" y="11"/>
                  </a:lnTo>
                  <a:lnTo>
                    <a:pt x="42" y="18"/>
                  </a:lnTo>
                  <a:lnTo>
                    <a:pt x="47" y="26"/>
                  </a:lnTo>
                  <a:lnTo>
                    <a:pt x="51" y="33"/>
                  </a:lnTo>
                  <a:lnTo>
                    <a:pt x="56" y="41"/>
                  </a:lnTo>
                  <a:lnTo>
                    <a:pt x="58" y="48"/>
                  </a:lnTo>
                  <a:lnTo>
                    <a:pt x="62" y="56"/>
                  </a:lnTo>
                  <a:lnTo>
                    <a:pt x="70" y="81"/>
                  </a:lnTo>
                  <a:lnTo>
                    <a:pt x="75" y="99"/>
                  </a:lnTo>
                  <a:lnTo>
                    <a:pt x="75" y="107"/>
                  </a:lnTo>
                  <a:lnTo>
                    <a:pt x="45" y="114"/>
                  </a:lnTo>
                  <a:lnTo>
                    <a:pt x="40" y="45"/>
                  </a:lnTo>
                  <a:lnTo>
                    <a:pt x="36" y="38"/>
                  </a:lnTo>
                  <a:lnTo>
                    <a:pt x="29" y="69"/>
                  </a:lnTo>
                  <a:lnTo>
                    <a:pt x="35" y="117"/>
                  </a:lnTo>
                  <a:lnTo>
                    <a:pt x="31" y="117"/>
                  </a:lnTo>
                  <a:lnTo>
                    <a:pt x="5" y="123"/>
                  </a:lnTo>
                  <a:lnTo>
                    <a:pt x="0" y="52"/>
                  </a:lnTo>
                  <a:close/>
                </a:path>
              </a:pathLst>
            </a:custGeom>
            <a:solidFill>
              <a:srgbClr val="DDFF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74" name="Freeform 44"/>
            <p:cNvSpPr>
              <a:spLocks/>
            </p:cNvSpPr>
            <p:nvPr/>
          </p:nvSpPr>
          <p:spPr bwMode="auto">
            <a:xfrm>
              <a:off x="4297" y="2564"/>
              <a:ext cx="93" cy="73"/>
            </a:xfrm>
            <a:custGeom>
              <a:avLst/>
              <a:gdLst>
                <a:gd name="T0" fmla="*/ 0 w 107"/>
                <a:gd name="T1" fmla="*/ 165 h 53"/>
                <a:gd name="T2" fmla="*/ 3 w 107"/>
                <a:gd name="T3" fmla="*/ 136 h 53"/>
                <a:gd name="T4" fmla="*/ 9 w 107"/>
                <a:gd name="T5" fmla="*/ 117 h 53"/>
                <a:gd name="T6" fmla="*/ 14 w 107"/>
                <a:gd name="T7" fmla="*/ 102 h 53"/>
                <a:gd name="T8" fmla="*/ 17 w 107"/>
                <a:gd name="T9" fmla="*/ 90 h 53"/>
                <a:gd name="T10" fmla="*/ 23 w 107"/>
                <a:gd name="T11" fmla="*/ 76 h 53"/>
                <a:gd name="T12" fmla="*/ 27 w 107"/>
                <a:gd name="T13" fmla="*/ 61 h 53"/>
                <a:gd name="T14" fmla="*/ 32 w 107"/>
                <a:gd name="T15" fmla="*/ 55 h 53"/>
                <a:gd name="T16" fmla="*/ 37 w 107"/>
                <a:gd name="T17" fmla="*/ 40 h 53"/>
                <a:gd name="T18" fmla="*/ 61 w 107"/>
                <a:gd name="T19" fmla="*/ 0 h 53"/>
                <a:gd name="T20" fmla="*/ 57 w 107"/>
                <a:gd name="T21" fmla="*/ 32 h 53"/>
                <a:gd name="T22" fmla="*/ 41 w 107"/>
                <a:gd name="T23" fmla="*/ 55 h 53"/>
                <a:gd name="T24" fmla="*/ 36 w 107"/>
                <a:gd name="T25" fmla="*/ 69 h 53"/>
                <a:gd name="T26" fmla="*/ 10 w 107"/>
                <a:gd name="T27" fmla="*/ 146 h 53"/>
                <a:gd name="T28" fmla="*/ 8 w 107"/>
                <a:gd name="T29" fmla="*/ 154 h 53"/>
                <a:gd name="T30" fmla="*/ 3 w 107"/>
                <a:gd name="T31" fmla="*/ 191 h 53"/>
                <a:gd name="T32" fmla="*/ 0 w 107"/>
                <a:gd name="T33" fmla="*/ 165 h 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07" h="53">
                  <a:moveTo>
                    <a:pt x="0" y="46"/>
                  </a:moveTo>
                  <a:lnTo>
                    <a:pt x="7" y="38"/>
                  </a:lnTo>
                  <a:lnTo>
                    <a:pt x="15" y="33"/>
                  </a:lnTo>
                  <a:lnTo>
                    <a:pt x="24" y="28"/>
                  </a:lnTo>
                  <a:lnTo>
                    <a:pt x="31" y="25"/>
                  </a:lnTo>
                  <a:lnTo>
                    <a:pt x="40" y="21"/>
                  </a:lnTo>
                  <a:lnTo>
                    <a:pt x="47" y="17"/>
                  </a:lnTo>
                  <a:lnTo>
                    <a:pt x="56" y="15"/>
                  </a:lnTo>
                  <a:lnTo>
                    <a:pt x="63" y="11"/>
                  </a:lnTo>
                  <a:lnTo>
                    <a:pt x="107" y="0"/>
                  </a:lnTo>
                  <a:lnTo>
                    <a:pt x="101" y="9"/>
                  </a:lnTo>
                  <a:lnTo>
                    <a:pt x="71" y="15"/>
                  </a:lnTo>
                  <a:lnTo>
                    <a:pt x="62" y="19"/>
                  </a:lnTo>
                  <a:lnTo>
                    <a:pt x="17" y="41"/>
                  </a:lnTo>
                  <a:lnTo>
                    <a:pt x="14" y="43"/>
                  </a:lnTo>
                  <a:lnTo>
                    <a:pt x="6" y="53"/>
                  </a:lnTo>
                  <a:lnTo>
                    <a:pt x="0" y="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75" name="Freeform 45"/>
            <p:cNvSpPr>
              <a:spLocks/>
            </p:cNvSpPr>
            <p:nvPr/>
          </p:nvSpPr>
          <p:spPr bwMode="auto">
            <a:xfrm>
              <a:off x="4304" y="3235"/>
              <a:ext cx="69" cy="13"/>
            </a:xfrm>
            <a:custGeom>
              <a:avLst/>
              <a:gdLst>
                <a:gd name="T0" fmla="*/ 0 w 80"/>
                <a:gd name="T1" fmla="*/ 16 h 10"/>
                <a:gd name="T2" fmla="*/ 45 w 80"/>
                <a:gd name="T3" fmla="*/ 0 h 10"/>
                <a:gd name="T4" fmla="*/ 12 w 80"/>
                <a:gd name="T5" fmla="*/ 22 h 10"/>
                <a:gd name="T6" fmla="*/ 5 w 80"/>
                <a:gd name="T7" fmla="*/ 22 h 10"/>
                <a:gd name="T8" fmla="*/ 3 w 80"/>
                <a:gd name="T9" fmla="*/ 29 h 10"/>
                <a:gd name="T10" fmla="*/ 0 w 80"/>
                <a:gd name="T11" fmla="*/ 16 h 1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0" h="10">
                  <a:moveTo>
                    <a:pt x="0" y="5"/>
                  </a:moveTo>
                  <a:lnTo>
                    <a:pt x="80" y="0"/>
                  </a:lnTo>
                  <a:lnTo>
                    <a:pt x="22" y="8"/>
                  </a:lnTo>
                  <a:lnTo>
                    <a:pt x="9" y="8"/>
                  </a:lnTo>
                  <a:lnTo>
                    <a:pt x="7" y="10"/>
                  </a:lnTo>
                  <a:lnTo>
                    <a:pt x="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76" name="Freeform 46"/>
            <p:cNvSpPr>
              <a:spLocks/>
            </p:cNvSpPr>
            <p:nvPr/>
          </p:nvSpPr>
          <p:spPr bwMode="auto">
            <a:xfrm>
              <a:off x="4318" y="2906"/>
              <a:ext cx="462" cy="54"/>
            </a:xfrm>
            <a:custGeom>
              <a:avLst/>
              <a:gdLst>
                <a:gd name="T0" fmla="*/ 2 w 540"/>
                <a:gd name="T1" fmla="*/ 97 h 40"/>
                <a:gd name="T2" fmla="*/ 3 w 540"/>
                <a:gd name="T3" fmla="*/ 74 h 40"/>
                <a:gd name="T4" fmla="*/ 3 w 540"/>
                <a:gd name="T5" fmla="*/ 55 h 40"/>
                <a:gd name="T6" fmla="*/ 14 w 540"/>
                <a:gd name="T7" fmla="*/ 20 h 40"/>
                <a:gd name="T8" fmla="*/ 38 w 540"/>
                <a:gd name="T9" fmla="*/ 1 h 40"/>
                <a:gd name="T10" fmla="*/ 50 w 540"/>
                <a:gd name="T11" fmla="*/ 27 h 40"/>
                <a:gd name="T12" fmla="*/ 64 w 540"/>
                <a:gd name="T13" fmla="*/ 36 h 40"/>
                <a:gd name="T14" fmla="*/ 79 w 540"/>
                <a:gd name="T15" fmla="*/ 47 h 40"/>
                <a:gd name="T16" fmla="*/ 92 w 540"/>
                <a:gd name="T17" fmla="*/ 49 h 40"/>
                <a:gd name="T18" fmla="*/ 105 w 540"/>
                <a:gd name="T19" fmla="*/ 47 h 40"/>
                <a:gd name="T20" fmla="*/ 119 w 540"/>
                <a:gd name="T21" fmla="*/ 43 h 40"/>
                <a:gd name="T22" fmla="*/ 132 w 540"/>
                <a:gd name="T23" fmla="*/ 35 h 40"/>
                <a:gd name="T24" fmla="*/ 145 w 540"/>
                <a:gd name="T25" fmla="*/ 27 h 40"/>
                <a:gd name="T26" fmla="*/ 159 w 540"/>
                <a:gd name="T27" fmla="*/ 16 h 40"/>
                <a:gd name="T28" fmla="*/ 172 w 540"/>
                <a:gd name="T29" fmla="*/ 9 h 40"/>
                <a:gd name="T30" fmla="*/ 186 w 540"/>
                <a:gd name="T31" fmla="*/ 0 h 40"/>
                <a:gd name="T32" fmla="*/ 200 w 540"/>
                <a:gd name="T33" fmla="*/ 0 h 40"/>
                <a:gd name="T34" fmla="*/ 214 w 540"/>
                <a:gd name="T35" fmla="*/ 0 h 40"/>
                <a:gd name="T36" fmla="*/ 227 w 540"/>
                <a:gd name="T37" fmla="*/ 1 h 40"/>
                <a:gd name="T38" fmla="*/ 240 w 540"/>
                <a:gd name="T39" fmla="*/ 16 h 40"/>
                <a:gd name="T40" fmla="*/ 254 w 540"/>
                <a:gd name="T41" fmla="*/ 36 h 40"/>
                <a:gd name="T42" fmla="*/ 270 w 540"/>
                <a:gd name="T43" fmla="*/ 30 h 40"/>
                <a:gd name="T44" fmla="*/ 289 w 540"/>
                <a:gd name="T45" fmla="*/ 27 h 40"/>
                <a:gd name="T46" fmla="*/ 287 w 540"/>
                <a:gd name="T47" fmla="*/ 47 h 40"/>
                <a:gd name="T48" fmla="*/ 280 w 540"/>
                <a:gd name="T49" fmla="*/ 58 h 40"/>
                <a:gd name="T50" fmla="*/ 271 w 540"/>
                <a:gd name="T51" fmla="*/ 66 h 40"/>
                <a:gd name="T52" fmla="*/ 262 w 540"/>
                <a:gd name="T53" fmla="*/ 66 h 40"/>
                <a:gd name="T54" fmla="*/ 254 w 540"/>
                <a:gd name="T55" fmla="*/ 66 h 40"/>
                <a:gd name="T56" fmla="*/ 246 w 540"/>
                <a:gd name="T57" fmla="*/ 63 h 40"/>
                <a:gd name="T58" fmla="*/ 237 w 540"/>
                <a:gd name="T59" fmla="*/ 58 h 40"/>
                <a:gd name="T60" fmla="*/ 228 w 540"/>
                <a:gd name="T61" fmla="*/ 49 h 40"/>
                <a:gd name="T62" fmla="*/ 221 w 540"/>
                <a:gd name="T63" fmla="*/ 43 h 40"/>
                <a:gd name="T64" fmla="*/ 212 w 540"/>
                <a:gd name="T65" fmla="*/ 36 h 40"/>
                <a:gd name="T66" fmla="*/ 204 w 540"/>
                <a:gd name="T67" fmla="*/ 30 h 40"/>
                <a:gd name="T68" fmla="*/ 195 w 540"/>
                <a:gd name="T69" fmla="*/ 27 h 40"/>
                <a:gd name="T70" fmla="*/ 187 w 540"/>
                <a:gd name="T71" fmla="*/ 20 h 40"/>
                <a:gd name="T72" fmla="*/ 179 w 540"/>
                <a:gd name="T73" fmla="*/ 20 h 40"/>
                <a:gd name="T74" fmla="*/ 170 w 540"/>
                <a:gd name="T75" fmla="*/ 27 h 40"/>
                <a:gd name="T76" fmla="*/ 162 w 540"/>
                <a:gd name="T77" fmla="*/ 36 h 40"/>
                <a:gd name="T78" fmla="*/ 154 w 540"/>
                <a:gd name="T79" fmla="*/ 49 h 40"/>
                <a:gd name="T80" fmla="*/ 146 w 540"/>
                <a:gd name="T81" fmla="*/ 66 h 40"/>
                <a:gd name="T82" fmla="*/ 139 w 540"/>
                <a:gd name="T83" fmla="*/ 78 h 40"/>
                <a:gd name="T84" fmla="*/ 133 w 540"/>
                <a:gd name="T85" fmla="*/ 85 h 40"/>
                <a:gd name="T86" fmla="*/ 126 w 540"/>
                <a:gd name="T87" fmla="*/ 89 h 40"/>
                <a:gd name="T88" fmla="*/ 119 w 540"/>
                <a:gd name="T89" fmla="*/ 97 h 40"/>
                <a:gd name="T90" fmla="*/ 111 w 540"/>
                <a:gd name="T91" fmla="*/ 89 h 40"/>
                <a:gd name="T92" fmla="*/ 104 w 540"/>
                <a:gd name="T93" fmla="*/ 84 h 40"/>
                <a:gd name="T94" fmla="*/ 98 w 540"/>
                <a:gd name="T95" fmla="*/ 74 h 40"/>
                <a:gd name="T96" fmla="*/ 87 w 540"/>
                <a:gd name="T97" fmla="*/ 69 h 40"/>
                <a:gd name="T98" fmla="*/ 77 w 540"/>
                <a:gd name="T99" fmla="*/ 63 h 40"/>
                <a:gd name="T100" fmla="*/ 68 w 540"/>
                <a:gd name="T101" fmla="*/ 55 h 40"/>
                <a:gd name="T102" fmla="*/ 58 w 540"/>
                <a:gd name="T103" fmla="*/ 47 h 40"/>
                <a:gd name="T104" fmla="*/ 47 w 540"/>
                <a:gd name="T105" fmla="*/ 43 h 40"/>
                <a:gd name="T106" fmla="*/ 37 w 540"/>
                <a:gd name="T107" fmla="*/ 43 h 40"/>
                <a:gd name="T108" fmla="*/ 28 w 540"/>
                <a:gd name="T109" fmla="*/ 47 h 40"/>
                <a:gd name="T110" fmla="*/ 18 w 540"/>
                <a:gd name="T111" fmla="*/ 58 h 40"/>
                <a:gd name="T112" fmla="*/ 13 w 540"/>
                <a:gd name="T113" fmla="*/ 69 h 40"/>
                <a:gd name="T114" fmla="*/ 6 w 540"/>
                <a:gd name="T115" fmla="*/ 105 h 40"/>
                <a:gd name="T116" fmla="*/ 3 w 540"/>
                <a:gd name="T117" fmla="*/ 134 h 40"/>
                <a:gd name="T118" fmla="*/ 0 w 540"/>
                <a:gd name="T119" fmla="*/ 124 h 40"/>
                <a:gd name="T120" fmla="*/ 2 w 540"/>
                <a:gd name="T121" fmla="*/ 97 h 4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40" h="40">
                  <a:moveTo>
                    <a:pt x="2" y="29"/>
                  </a:moveTo>
                  <a:lnTo>
                    <a:pt x="6" y="22"/>
                  </a:lnTo>
                  <a:lnTo>
                    <a:pt x="7" y="16"/>
                  </a:lnTo>
                  <a:lnTo>
                    <a:pt x="26" y="6"/>
                  </a:lnTo>
                  <a:lnTo>
                    <a:pt x="71" y="1"/>
                  </a:lnTo>
                  <a:lnTo>
                    <a:pt x="95" y="8"/>
                  </a:lnTo>
                  <a:lnTo>
                    <a:pt x="120" y="11"/>
                  </a:lnTo>
                  <a:lnTo>
                    <a:pt x="147" y="14"/>
                  </a:lnTo>
                  <a:lnTo>
                    <a:pt x="171" y="15"/>
                  </a:lnTo>
                  <a:lnTo>
                    <a:pt x="196" y="14"/>
                  </a:lnTo>
                  <a:lnTo>
                    <a:pt x="221" y="13"/>
                  </a:lnTo>
                  <a:lnTo>
                    <a:pt x="246" y="10"/>
                  </a:lnTo>
                  <a:lnTo>
                    <a:pt x="272" y="8"/>
                  </a:lnTo>
                  <a:lnTo>
                    <a:pt x="297" y="5"/>
                  </a:lnTo>
                  <a:lnTo>
                    <a:pt x="322" y="3"/>
                  </a:lnTo>
                  <a:lnTo>
                    <a:pt x="347" y="0"/>
                  </a:lnTo>
                  <a:lnTo>
                    <a:pt x="373" y="0"/>
                  </a:lnTo>
                  <a:lnTo>
                    <a:pt x="398" y="0"/>
                  </a:lnTo>
                  <a:lnTo>
                    <a:pt x="423" y="1"/>
                  </a:lnTo>
                  <a:lnTo>
                    <a:pt x="449" y="5"/>
                  </a:lnTo>
                  <a:lnTo>
                    <a:pt x="474" y="11"/>
                  </a:lnTo>
                  <a:lnTo>
                    <a:pt x="504" y="9"/>
                  </a:lnTo>
                  <a:lnTo>
                    <a:pt x="540" y="8"/>
                  </a:lnTo>
                  <a:lnTo>
                    <a:pt x="537" y="14"/>
                  </a:lnTo>
                  <a:lnTo>
                    <a:pt x="521" y="18"/>
                  </a:lnTo>
                  <a:lnTo>
                    <a:pt x="506" y="20"/>
                  </a:lnTo>
                  <a:lnTo>
                    <a:pt x="490" y="20"/>
                  </a:lnTo>
                  <a:lnTo>
                    <a:pt x="474" y="20"/>
                  </a:lnTo>
                  <a:lnTo>
                    <a:pt x="459" y="19"/>
                  </a:lnTo>
                  <a:lnTo>
                    <a:pt x="443" y="18"/>
                  </a:lnTo>
                  <a:lnTo>
                    <a:pt x="427" y="15"/>
                  </a:lnTo>
                  <a:lnTo>
                    <a:pt x="412" y="13"/>
                  </a:lnTo>
                  <a:lnTo>
                    <a:pt x="396" y="11"/>
                  </a:lnTo>
                  <a:lnTo>
                    <a:pt x="381" y="9"/>
                  </a:lnTo>
                  <a:lnTo>
                    <a:pt x="364" y="8"/>
                  </a:lnTo>
                  <a:lnTo>
                    <a:pt x="349" y="6"/>
                  </a:lnTo>
                  <a:lnTo>
                    <a:pt x="333" y="6"/>
                  </a:lnTo>
                  <a:lnTo>
                    <a:pt x="318" y="8"/>
                  </a:lnTo>
                  <a:lnTo>
                    <a:pt x="302" y="11"/>
                  </a:lnTo>
                  <a:lnTo>
                    <a:pt x="287" y="15"/>
                  </a:lnTo>
                  <a:lnTo>
                    <a:pt x="274" y="20"/>
                  </a:lnTo>
                  <a:lnTo>
                    <a:pt x="261" y="24"/>
                  </a:lnTo>
                  <a:lnTo>
                    <a:pt x="247" y="26"/>
                  </a:lnTo>
                  <a:lnTo>
                    <a:pt x="235" y="27"/>
                  </a:lnTo>
                  <a:lnTo>
                    <a:pt x="221" y="29"/>
                  </a:lnTo>
                  <a:lnTo>
                    <a:pt x="208" y="27"/>
                  </a:lnTo>
                  <a:lnTo>
                    <a:pt x="195" y="25"/>
                  </a:lnTo>
                  <a:lnTo>
                    <a:pt x="181" y="22"/>
                  </a:lnTo>
                  <a:lnTo>
                    <a:pt x="163" y="21"/>
                  </a:lnTo>
                  <a:lnTo>
                    <a:pt x="144" y="19"/>
                  </a:lnTo>
                  <a:lnTo>
                    <a:pt x="125" y="16"/>
                  </a:lnTo>
                  <a:lnTo>
                    <a:pt x="107" y="14"/>
                  </a:lnTo>
                  <a:lnTo>
                    <a:pt x="88" y="13"/>
                  </a:lnTo>
                  <a:lnTo>
                    <a:pt x="69" y="13"/>
                  </a:lnTo>
                  <a:lnTo>
                    <a:pt x="52" y="14"/>
                  </a:lnTo>
                  <a:lnTo>
                    <a:pt x="33" y="18"/>
                  </a:lnTo>
                  <a:lnTo>
                    <a:pt x="23" y="21"/>
                  </a:lnTo>
                  <a:lnTo>
                    <a:pt x="11" y="32"/>
                  </a:lnTo>
                  <a:lnTo>
                    <a:pt x="6" y="40"/>
                  </a:lnTo>
                  <a:lnTo>
                    <a:pt x="0" y="37"/>
                  </a:lnTo>
                  <a:lnTo>
                    <a:pt x="2" y="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77" name="Freeform 47"/>
            <p:cNvSpPr>
              <a:spLocks/>
            </p:cNvSpPr>
            <p:nvPr/>
          </p:nvSpPr>
          <p:spPr bwMode="auto">
            <a:xfrm>
              <a:off x="4326" y="2289"/>
              <a:ext cx="57" cy="147"/>
            </a:xfrm>
            <a:custGeom>
              <a:avLst/>
              <a:gdLst>
                <a:gd name="T0" fmla="*/ 0 w 66"/>
                <a:gd name="T1" fmla="*/ 0 h 108"/>
                <a:gd name="T2" fmla="*/ 12 w 66"/>
                <a:gd name="T3" fmla="*/ 0 h 108"/>
                <a:gd name="T4" fmla="*/ 22 w 66"/>
                <a:gd name="T5" fmla="*/ 72 h 108"/>
                <a:gd name="T6" fmla="*/ 25 w 66"/>
                <a:gd name="T7" fmla="*/ 98 h 108"/>
                <a:gd name="T8" fmla="*/ 35 w 66"/>
                <a:gd name="T9" fmla="*/ 250 h 108"/>
                <a:gd name="T10" fmla="*/ 35 w 66"/>
                <a:gd name="T11" fmla="*/ 314 h 108"/>
                <a:gd name="T12" fmla="*/ 36 w 66"/>
                <a:gd name="T13" fmla="*/ 335 h 108"/>
                <a:gd name="T14" fmla="*/ 26 w 66"/>
                <a:gd name="T15" fmla="*/ 370 h 108"/>
                <a:gd name="T16" fmla="*/ 22 w 66"/>
                <a:gd name="T17" fmla="*/ 309 h 108"/>
                <a:gd name="T18" fmla="*/ 20 w 66"/>
                <a:gd name="T19" fmla="*/ 237 h 108"/>
                <a:gd name="T20" fmla="*/ 16 w 66"/>
                <a:gd name="T21" fmla="*/ 191 h 108"/>
                <a:gd name="T22" fmla="*/ 16 w 66"/>
                <a:gd name="T23" fmla="*/ 173 h 108"/>
                <a:gd name="T24" fmla="*/ 0 w 66"/>
                <a:gd name="T25" fmla="*/ 19 h 108"/>
                <a:gd name="T26" fmla="*/ 0 w 66"/>
                <a:gd name="T27" fmla="*/ 0 h 10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66" h="108">
                  <a:moveTo>
                    <a:pt x="0" y="0"/>
                  </a:moveTo>
                  <a:lnTo>
                    <a:pt x="21" y="0"/>
                  </a:lnTo>
                  <a:lnTo>
                    <a:pt x="38" y="21"/>
                  </a:lnTo>
                  <a:lnTo>
                    <a:pt x="44" y="29"/>
                  </a:lnTo>
                  <a:lnTo>
                    <a:pt x="61" y="73"/>
                  </a:lnTo>
                  <a:lnTo>
                    <a:pt x="63" y="92"/>
                  </a:lnTo>
                  <a:lnTo>
                    <a:pt x="66" y="98"/>
                  </a:lnTo>
                  <a:lnTo>
                    <a:pt x="46" y="108"/>
                  </a:lnTo>
                  <a:lnTo>
                    <a:pt x="41" y="90"/>
                  </a:lnTo>
                  <a:lnTo>
                    <a:pt x="36" y="69"/>
                  </a:lnTo>
                  <a:lnTo>
                    <a:pt x="29" y="56"/>
                  </a:lnTo>
                  <a:lnTo>
                    <a:pt x="28" y="50"/>
                  </a:lnTo>
                  <a:lnTo>
                    <a:pt x="0" y="5"/>
                  </a:lnTo>
                  <a:lnTo>
                    <a:pt x="0" y="0"/>
                  </a:lnTo>
                  <a:close/>
                </a:path>
              </a:pathLst>
            </a:custGeom>
            <a:solidFill>
              <a:srgbClr val="DDFF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78" name="Freeform 48"/>
            <p:cNvSpPr>
              <a:spLocks/>
            </p:cNvSpPr>
            <p:nvPr/>
          </p:nvSpPr>
          <p:spPr bwMode="auto">
            <a:xfrm>
              <a:off x="4352" y="3267"/>
              <a:ext cx="50" cy="25"/>
            </a:xfrm>
            <a:custGeom>
              <a:avLst/>
              <a:gdLst>
                <a:gd name="T0" fmla="*/ 1 w 59"/>
                <a:gd name="T1" fmla="*/ 37 h 19"/>
                <a:gd name="T2" fmla="*/ 26 w 59"/>
                <a:gd name="T3" fmla="*/ 9 h 19"/>
                <a:gd name="T4" fmla="*/ 26 w 59"/>
                <a:gd name="T5" fmla="*/ 0 h 19"/>
                <a:gd name="T6" fmla="*/ 31 w 59"/>
                <a:gd name="T7" fmla="*/ 21 h 19"/>
                <a:gd name="T8" fmla="*/ 26 w 59"/>
                <a:gd name="T9" fmla="*/ 28 h 19"/>
                <a:gd name="T10" fmla="*/ 22 w 59"/>
                <a:gd name="T11" fmla="*/ 32 h 19"/>
                <a:gd name="T12" fmla="*/ 5 w 59"/>
                <a:gd name="T13" fmla="*/ 57 h 19"/>
                <a:gd name="T14" fmla="*/ 0 w 59"/>
                <a:gd name="T15" fmla="*/ 57 h 19"/>
                <a:gd name="T16" fmla="*/ 1 w 59"/>
                <a:gd name="T17" fmla="*/ 37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59" h="19">
                  <a:moveTo>
                    <a:pt x="1" y="12"/>
                  </a:moveTo>
                  <a:lnTo>
                    <a:pt x="49" y="3"/>
                  </a:lnTo>
                  <a:lnTo>
                    <a:pt x="52" y="0"/>
                  </a:lnTo>
                  <a:lnTo>
                    <a:pt x="59" y="7"/>
                  </a:lnTo>
                  <a:lnTo>
                    <a:pt x="51" y="9"/>
                  </a:lnTo>
                  <a:lnTo>
                    <a:pt x="43" y="11"/>
                  </a:lnTo>
                  <a:lnTo>
                    <a:pt x="10" y="19"/>
                  </a:lnTo>
                  <a:lnTo>
                    <a:pt x="0" y="19"/>
                  </a:lnTo>
                  <a:lnTo>
                    <a:pt x="1"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79" name="Freeform 49"/>
            <p:cNvSpPr>
              <a:spLocks/>
            </p:cNvSpPr>
            <p:nvPr/>
          </p:nvSpPr>
          <p:spPr bwMode="auto">
            <a:xfrm>
              <a:off x="4371" y="1800"/>
              <a:ext cx="807" cy="761"/>
            </a:xfrm>
            <a:custGeom>
              <a:avLst/>
              <a:gdLst>
                <a:gd name="T0" fmla="*/ 138 w 944"/>
                <a:gd name="T1" fmla="*/ 1130 h 559"/>
                <a:gd name="T2" fmla="*/ 144 w 944"/>
                <a:gd name="T3" fmla="*/ 1209 h 559"/>
                <a:gd name="T4" fmla="*/ 154 w 944"/>
                <a:gd name="T5" fmla="*/ 1389 h 559"/>
                <a:gd name="T6" fmla="*/ 152 w 944"/>
                <a:gd name="T7" fmla="*/ 1247 h 559"/>
                <a:gd name="T8" fmla="*/ 138 w 944"/>
                <a:gd name="T9" fmla="*/ 1096 h 559"/>
                <a:gd name="T10" fmla="*/ 181 w 944"/>
                <a:gd name="T11" fmla="*/ 901 h 559"/>
                <a:gd name="T12" fmla="*/ 191 w 944"/>
                <a:gd name="T13" fmla="*/ 858 h 559"/>
                <a:gd name="T14" fmla="*/ 230 w 944"/>
                <a:gd name="T15" fmla="*/ 773 h 559"/>
                <a:gd name="T16" fmla="*/ 291 w 944"/>
                <a:gd name="T17" fmla="*/ 769 h 559"/>
                <a:gd name="T18" fmla="*/ 269 w 944"/>
                <a:gd name="T19" fmla="*/ 734 h 559"/>
                <a:gd name="T20" fmla="*/ 248 w 944"/>
                <a:gd name="T21" fmla="*/ 626 h 559"/>
                <a:gd name="T22" fmla="*/ 283 w 944"/>
                <a:gd name="T23" fmla="*/ 476 h 559"/>
                <a:gd name="T24" fmla="*/ 299 w 944"/>
                <a:gd name="T25" fmla="*/ 419 h 559"/>
                <a:gd name="T26" fmla="*/ 330 w 944"/>
                <a:gd name="T27" fmla="*/ 286 h 559"/>
                <a:gd name="T28" fmla="*/ 376 w 944"/>
                <a:gd name="T29" fmla="*/ 93 h 559"/>
                <a:gd name="T30" fmla="*/ 395 w 944"/>
                <a:gd name="T31" fmla="*/ 26 h 559"/>
                <a:gd name="T32" fmla="*/ 426 w 944"/>
                <a:gd name="T33" fmla="*/ 7 h 559"/>
                <a:gd name="T34" fmla="*/ 439 w 944"/>
                <a:gd name="T35" fmla="*/ 35 h 559"/>
                <a:gd name="T36" fmla="*/ 451 w 944"/>
                <a:gd name="T37" fmla="*/ 86 h 559"/>
                <a:gd name="T38" fmla="*/ 467 w 944"/>
                <a:gd name="T39" fmla="*/ 163 h 559"/>
                <a:gd name="T40" fmla="*/ 480 w 944"/>
                <a:gd name="T41" fmla="*/ 354 h 559"/>
                <a:gd name="T42" fmla="*/ 487 w 944"/>
                <a:gd name="T43" fmla="*/ 460 h 559"/>
                <a:gd name="T44" fmla="*/ 497 w 944"/>
                <a:gd name="T45" fmla="*/ 666 h 559"/>
                <a:gd name="T46" fmla="*/ 467 w 944"/>
                <a:gd name="T47" fmla="*/ 728 h 559"/>
                <a:gd name="T48" fmla="*/ 495 w 944"/>
                <a:gd name="T49" fmla="*/ 745 h 559"/>
                <a:gd name="T50" fmla="*/ 500 w 944"/>
                <a:gd name="T51" fmla="*/ 830 h 559"/>
                <a:gd name="T52" fmla="*/ 490 w 944"/>
                <a:gd name="T53" fmla="*/ 830 h 559"/>
                <a:gd name="T54" fmla="*/ 480 w 944"/>
                <a:gd name="T55" fmla="*/ 845 h 559"/>
                <a:gd name="T56" fmla="*/ 466 w 944"/>
                <a:gd name="T57" fmla="*/ 881 h 559"/>
                <a:gd name="T58" fmla="*/ 441 w 944"/>
                <a:gd name="T59" fmla="*/ 938 h 559"/>
                <a:gd name="T60" fmla="*/ 415 w 944"/>
                <a:gd name="T61" fmla="*/ 930 h 559"/>
                <a:gd name="T62" fmla="*/ 386 w 944"/>
                <a:gd name="T63" fmla="*/ 875 h 559"/>
                <a:gd name="T64" fmla="*/ 380 w 944"/>
                <a:gd name="T65" fmla="*/ 447 h 559"/>
                <a:gd name="T66" fmla="*/ 391 w 944"/>
                <a:gd name="T67" fmla="*/ 97 h 559"/>
                <a:gd name="T68" fmla="*/ 378 w 944"/>
                <a:gd name="T69" fmla="*/ 373 h 559"/>
                <a:gd name="T70" fmla="*/ 375 w 944"/>
                <a:gd name="T71" fmla="*/ 655 h 559"/>
                <a:gd name="T72" fmla="*/ 378 w 944"/>
                <a:gd name="T73" fmla="*/ 866 h 559"/>
                <a:gd name="T74" fmla="*/ 350 w 944"/>
                <a:gd name="T75" fmla="*/ 863 h 559"/>
                <a:gd name="T76" fmla="*/ 320 w 944"/>
                <a:gd name="T77" fmla="*/ 991 h 559"/>
                <a:gd name="T78" fmla="*/ 293 w 944"/>
                <a:gd name="T79" fmla="*/ 1180 h 559"/>
                <a:gd name="T80" fmla="*/ 280 w 944"/>
                <a:gd name="T81" fmla="*/ 1266 h 559"/>
                <a:gd name="T82" fmla="*/ 273 w 944"/>
                <a:gd name="T83" fmla="*/ 1360 h 559"/>
                <a:gd name="T84" fmla="*/ 219 w 944"/>
                <a:gd name="T85" fmla="*/ 1615 h 559"/>
                <a:gd name="T86" fmla="*/ 199 w 944"/>
                <a:gd name="T87" fmla="*/ 1691 h 559"/>
                <a:gd name="T88" fmla="*/ 187 w 944"/>
                <a:gd name="T89" fmla="*/ 1740 h 559"/>
                <a:gd name="T90" fmla="*/ 157 w 944"/>
                <a:gd name="T91" fmla="*/ 1809 h 559"/>
                <a:gd name="T92" fmla="*/ 163 w 944"/>
                <a:gd name="T93" fmla="*/ 1647 h 559"/>
                <a:gd name="T94" fmla="*/ 160 w 944"/>
                <a:gd name="T95" fmla="*/ 1578 h 559"/>
                <a:gd name="T96" fmla="*/ 157 w 944"/>
                <a:gd name="T97" fmla="*/ 1711 h 559"/>
                <a:gd name="T98" fmla="*/ 127 w 944"/>
                <a:gd name="T99" fmla="*/ 1842 h 559"/>
                <a:gd name="T100" fmla="*/ 83 w 944"/>
                <a:gd name="T101" fmla="*/ 1911 h 559"/>
                <a:gd name="T102" fmla="*/ 73 w 944"/>
                <a:gd name="T103" fmla="*/ 1892 h 559"/>
                <a:gd name="T104" fmla="*/ 63 w 944"/>
                <a:gd name="T105" fmla="*/ 1885 h 559"/>
                <a:gd name="T106" fmla="*/ 45 w 944"/>
                <a:gd name="T107" fmla="*/ 1883 h 559"/>
                <a:gd name="T108" fmla="*/ 38 w 944"/>
                <a:gd name="T109" fmla="*/ 1809 h 559"/>
                <a:gd name="T110" fmla="*/ 35 w 944"/>
                <a:gd name="T111" fmla="*/ 1499 h 559"/>
                <a:gd name="T112" fmla="*/ 27 w 944"/>
                <a:gd name="T113" fmla="*/ 1476 h 559"/>
                <a:gd name="T114" fmla="*/ 11 w 944"/>
                <a:gd name="T115" fmla="*/ 1481 h 559"/>
                <a:gd name="T116" fmla="*/ 5 w 944"/>
                <a:gd name="T117" fmla="*/ 1375 h 559"/>
                <a:gd name="T118" fmla="*/ 0 w 944"/>
                <a:gd name="T119" fmla="*/ 1284 h 5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44" h="559">
                  <a:moveTo>
                    <a:pt x="0" y="374"/>
                  </a:moveTo>
                  <a:lnTo>
                    <a:pt x="243" y="319"/>
                  </a:lnTo>
                  <a:lnTo>
                    <a:pt x="259" y="329"/>
                  </a:lnTo>
                  <a:lnTo>
                    <a:pt x="265" y="338"/>
                  </a:lnTo>
                  <a:lnTo>
                    <a:pt x="265" y="344"/>
                  </a:lnTo>
                  <a:lnTo>
                    <a:pt x="270" y="352"/>
                  </a:lnTo>
                  <a:lnTo>
                    <a:pt x="286" y="399"/>
                  </a:lnTo>
                  <a:lnTo>
                    <a:pt x="286" y="401"/>
                  </a:lnTo>
                  <a:lnTo>
                    <a:pt x="289" y="404"/>
                  </a:lnTo>
                  <a:lnTo>
                    <a:pt x="296" y="403"/>
                  </a:lnTo>
                  <a:lnTo>
                    <a:pt x="289" y="378"/>
                  </a:lnTo>
                  <a:lnTo>
                    <a:pt x="284" y="363"/>
                  </a:lnTo>
                  <a:lnTo>
                    <a:pt x="277" y="348"/>
                  </a:lnTo>
                  <a:lnTo>
                    <a:pt x="270" y="334"/>
                  </a:lnTo>
                  <a:lnTo>
                    <a:pt x="260" y="319"/>
                  </a:lnTo>
                  <a:lnTo>
                    <a:pt x="319" y="277"/>
                  </a:lnTo>
                  <a:lnTo>
                    <a:pt x="326" y="271"/>
                  </a:lnTo>
                  <a:lnTo>
                    <a:pt x="339" y="262"/>
                  </a:lnTo>
                  <a:lnTo>
                    <a:pt x="343" y="261"/>
                  </a:lnTo>
                  <a:lnTo>
                    <a:pt x="348" y="256"/>
                  </a:lnTo>
                  <a:lnTo>
                    <a:pt x="358" y="250"/>
                  </a:lnTo>
                  <a:lnTo>
                    <a:pt x="376" y="238"/>
                  </a:lnTo>
                  <a:lnTo>
                    <a:pt x="397" y="225"/>
                  </a:lnTo>
                  <a:lnTo>
                    <a:pt x="432" y="225"/>
                  </a:lnTo>
                  <a:lnTo>
                    <a:pt x="519" y="221"/>
                  </a:lnTo>
                  <a:lnTo>
                    <a:pt x="534" y="224"/>
                  </a:lnTo>
                  <a:lnTo>
                    <a:pt x="545" y="224"/>
                  </a:lnTo>
                  <a:lnTo>
                    <a:pt x="632" y="217"/>
                  </a:lnTo>
                  <a:lnTo>
                    <a:pt x="592" y="214"/>
                  </a:lnTo>
                  <a:lnTo>
                    <a:pt x="503" y="214"/>
                  </a:lnTo>
                  <a:lnTo>
                    <a:pt x="418" y="215"/>
                  </a:lnTo>
                  <a:lnTo>
                    <a:pt x="436" y="200"/>
                  </a:lnTo>
                  <a:lnTo>
                    <a:pt x="464" y="182"/>
                  </a:lnTo>
                  <a:lnTo>
                    <a:pt x="472" y="178"/>
                  </a:lnTo>
                  <a:lnTo>
                    <a:pt x="523" y="145"/>
                  </a:lnTo>
                  <a:lnTo>
                    <a:pt x="530" y="139"/>
                  </a:lnTo>
                  <a:lnTo>
                    <a:pt x="534" y="138"/>
                  </a:lnTo>
                  <a:lnTo>
                    <a:pt x="541" y="133"/>
                  </a:lnTo>
                  <a:lnTo>
                    <a:pt x="559" y="122"/>
                  </a:lnTo>
                  <a:lnTo>
                    <a:pt x="601" y="94"/>
                  </a:lnTo>
                  <a:lnTo>
                    <a:pt x="609" y="89"/>
                  </a:lnTo>
                  <a:lnTo>
                    <a:pt x="617" y="83"/>
                  </a:lnTo>
                  <a:lnTo>
                    <a:pt x="625" y="77"/>
                  </a:lnTo>
                  <a:lnTo>
                    <a:pt x="650" y="62"/>
                  </a:lnTo>
                  <a:lnTo>
                    <a:pt x="705" y="27"/>
                  </a:lnTo>
                  <a:lnTo>
                    <a:pt x="708" y="26"/>
                  </a:lnTo>
                  <a:lnTo>
                    <a:pt x="732" y="11"/>
                  </a:lnTo>
                  <a:lnTo>
                    <a:pt x="741" y="7"/>
                  </a:lnTo>
                  <a:lnTo>
                    <a:pt x="754" y="0"/>
                  </a:lnTo>
                  <a:lnTo>
                    <a:pt x="795" y="0"/>
                  </a:lnTo>
                  <a:lnTo>
                    <a:pt x="797" y="2"/>
                  </a:lnTo>
                  <a:lnTo>
                    <a:pt x="805" y="3"/>
                  </a:lnTo>
                  <a:lnTo>
                    <a:pt x="813" y="7"/>
                  </a:lnTo>
                  <a:lnTo>
                    <a:pt x="822" y="10"/>
                  </a:lnTo>
                  <a:lnTo>
                    <a:pt x="830" y="15"/>
                  </a:lnTo>
                  <a:lnTo>
                    <a:pt x="839" y="20"/>
                  </a:lnTo>
                  <a:lnTo>
                    <a:pt x="846" y="25"/>
                  </a:lnTo>
                  <a:lnTo>
                    <a:pt x="855" y="31"/>
                  </a:lnTo>
                  <a:lnTo>
                    <a:pt x="863" y="38"/>
                  </a:lnTo>
                  <a:lnTo>
                    <a:pt x="874" y="48"/>
                  </a:lnTo>
                  <a:lnTo>
                    <a:pt x="884" y="66"/>
                  </a:lnTo>
                  <a:lnTo>
                    <a:pt x="893" y="84"/>
                  </a:lnTo>
                  <a:lnTo>
                    <a:pt x="900" y="103"/>
                  </a:lnTo>
                  <a:lnTo>
                    <a:pt x="907" y="122"/>
                  </a:lnTo>
                  <a:lnTo>
                    <a:pt x="910" y="129"/>
                  </a:lnTo>
                  <a:lnTo>
                    <a:pt x="912" y="134"/>
                  </a:lnTo>
                  <a:lnTo>
                    <a:pt x="915" y="140"/>
                  </a:lnTo>
                  <a:lnTo>
                    <a:pt x="925" y="170"/>
                  </a:lnTo>
                  <a:lnTo>
                    <a:pt x="931" y="194"/>
                  </a:lnTo>
                  <a:lnTo>
                    <a:pt x="929" y="200"/>
                  </a:lnTo>
                  <a:lnTo>
                    <a:pt x="925" y="210"/>
                  </a:lnTo>
                  <a:lnTo>
                    <a:pt x="874" y="212"/>
                  </a:lnTo>
                  <a:lnTo>
                    <a:pt x="860" y="211"/>
                  </a:lnTo>
                  <a:lnTo>
                    <a:pt x="756" y="215"/>
                  </a:lnTo>
                  <a:lnTo>
                    <a:pt x="927" y="217"/>
                  </a:lnTo>
                  <a:lnTo>
                    <a:pt x="940" y="220"/>
                  </a:lnTo>
                  <a:lnTo>
                    <a:pt x="944" y="247"/>
                  </a:lnTo>
                  <a:lnTo>
                    <a:pt x="936" y="242"/>
                  </a:lnTo>
                  <a:lnTo>
                    <a:pt x="930" y="241"/>
                  </a:lnTo>
                  <a:lnTo>
                    <a:pt x="924" y="241"/>
                  </a:lnTo>
                  <a:lnTo>
                    <a:pt x="917" y="242"/>
                  </a:lnTo>
                  <a:lnTo>
                    <a:pt x="911" y="242"/>
                  </a:lnTo>
                  <a:lnTo>
                    <a:pt x="905" y="245"/>
                  </a:lnTo>
                  <a:lnTo>
                    <a:pt x="900" y="246"/>
                  </a:lnTo>
                  <a:lnTo>
                    <a:pt x="894" y="248"/>
                  </a:lnTo>
                  <a:lnTo>
                    <a:pt x="888" y="251"/>
                  </a:lnTo>
                  <a:lnTo>
                    <a:pt x="873" y="256"/>
                  </a:lnTo>
                  <a:lnTo>
                    <a:pt x="858" y="263"/>
                  </a:lnTo>
                  <a:lnTo>
                    <a:pt x="841" y="270"/>
                  </a:lnTo>
                  <a:lnTo>
                    <a:pt x="827" y="273"/>
                  </a:lnTo>
                  <a:lnTo>
                    <a:pt x="810" y="275"/>
                  </a:lnTo>
                  <a:lnTo>
                    <a:pt x="794" y="275"/>
                  </a:lnTo>
                  <a:lnTo>
                    <a:pt x="779" y="271"/>
                  </a:lnTo>
                  <a:lnTo>
                    <a:pt x="763" y="266"/>
                  </a:lnTo>
                  <a:lnTo>
                    <a:pt x="748" y="258"/>
                  </a:lnTo>
                  <a:lnTo>
                    <a:pt x="722" y="255"/>
                  </a:lnTo>
                  <a:lnTo>
                    <a:pt x="713" y="231"/>
                  </a:lnTo>
                  <a:lnTo>
                    <a:pt x="710" y="181"/>
                  </a:lnTo>
                  <a:lnTo>
                    <a:pt x="712" y="130"/>
                  </a:lnTo>
                  <a:lnTo>
                    <a:pt x="722" y="81"/>
                  </a:lnTo>
                  <a:lnTo>
                    <a:pt x="739" y="31"/>
                  </a:lnTo>
                  <a:lnTo>
                    <a:pt x="732" y="28"/>
                  </a:lnTo>
                  <a:lnTo>
                    <a:pt x="722" y="56"/>
                  </a:lnTo>
                  <a:lnTo>
                    <a:pt x="714" y="83"/>
                  </a:lnTo>
                  <a:lnTo>
                    <a:pt x="708" y="109"/>
                  </a:lnTo>
                  <a:lnTo>
                    <a:pt x="703" y="136"/>
                  </a:lnTo>
                  <a:lnTo>
                    <a:pt x="701" y="164"/>
                  </a:lnTo>
                  <a:lnTo>
                    <a:pt x="702" y="190"/>
                  </a:lnTo>
                  <a:lnTo>
                    <a:pt x="705" y="217"/>
                  </a:lnTo>
                  <a:lnTo>
                    <a:pt x="710" y="245"/>
                  </a:lnTo>
                  <a:lnTo>
                    <a:pt x="708" y="252"/>
                  </a:lnTo>
                  <a:lnTo>
                    <a:pt x="673" y="250"/>
                  </a:lnTo>
                  <a:lnTo>
                    <a:pt x="665" y="250"/>
                  </a:lnTo>
                  <a:lnTo>
                    <a:pt x="656" y="251"/>
                  </a:lnTo>
                  <a:lnTo>
                    <a:pt x="627" y="266"/>
                  </a:lnTo>
                  <a:lnTo>
                    <a:pt x="601" y="291"/>
                  </a:lnTo>
                  <a:lnTo>
                    <a:pt x="599" y="289"/>
                  </a:lnTo>
                  <a:lnTo>
                    <a:pt x="566" y="329"/>
                  </a:lnTo>
                  <a:lnTo>
                    <a:pt x="558" y="337"/>
                  </a:lnTo>
                  <a:lnTo>
                    <a:pt x="549" y="344"/>
                  </a:lnTo>
                  <a:lnTo>
                    <a:pt x="539" y="353"/>
                  </a:lnTo>
                  <a:lnTo>
                    <a:pt x="530" y="360"/>
                  </a:lnTo>
                  <a:lnTo>
                    <a:pt x="523" y="369"/>
                  </a:lnTo>
                  <a:lnTo>
                    <a:pt x="517" y="378"/>
                  </a:lnTo>
                  <a:lnTo>
                    <a:pt x="512" y="388"/>
                  </a:lnTo>
                  <a:lnTo>
                    <a:pt x="510" y="396"/>
                  </a:lnTo>
                  <a:lnTo>
                    <a:pt x="453" y="457"/>
                  </a:lnTo>
                  <a:lnTo>
                    <a:pt x="442" y="461"/>
                  </a:lnTo>
                  <a:lnTo>
                    <a:pt x="409" y="470"/>
                  </a:lnTo>
                  <a:lnTo>
                    <a:pt x="403" y="475"/>
                  </a:lnTo>
                  <a:lnTo>
                    <a:pt x="378" y="492"/>
                  </a:lnTo>
                  <a:lnTo>
                    <a:pt x="373" y="492"/>
                  </a:lnTo>
                  <a:lnTo>
                    <a:pt x="361" y="502"/>
                  </a:lnTo>
                  <a:lnTo>
                    <a:pt x="352" y="502"/>
                  </a:lnTo>
                  <a:lnTo>
                    <a:pt x="351" y="507"/>
                  </a:lnTo>
                  <a:lnTo>
                    <a:pt x="339" y="523"/>
                  </a:lnTo>
                  <a:lnTo>
                    <a:pt x="326" y="534"/>
                  </a:lnTo>
                  <a:lnTo>
                    <a:pt x="294" y="527"/>
                  </a:lnTo>
                  <a:lnTo>
                    <a:pt x="301" y="511"/>
                  </a:lnTo>
                  <a:lnTo>
                    <a:pt x="304" y="495"/>
                  </a:lnTo>
                  <a:lnTo>
                    <a:pt x="305" y="480"/>
                  </a:lnTo>
                  <a:lnTo>
                    <a:pt x="306" y="466"/>
                  </a:lnTo>
                  <a:lnTo>
                    <a:pt x="305" y="460"/>
                  </a:lnTo>
                  <a:lnTo>
                    <a:pt x="299" y="459"/>
                  </a:lnTo>
                  <a:lnTo>
                    <a:pt x="296" y="471"/>
                  </a:lnTo>
                  <a:lnTo>
                    <a:pt x="296" y="485"/>
                  </a:lnTo>
                  <a:lnTo>
                    <a:pt x="294" y="498"/>
                  </a:lnTo>
                  <a:lnTo>
                    <a:pt x="289" y="512"/>
                  </a:lnTo>
                  <a:lnTo>
                    <a:pt x="279" y="526"/>
                  </a:lnTo>
                  <a:lnTo>
                    <a:pt x="239" y="536"/>
                  </a:lnTo>
                  <a:lnTo>
                    <a:pt x="165" y="553"/>
                  </a:lnTo>
                  <a:lnTo>
                    <a:pt x="160" y="558"/>
                  </a:lnTo>
                  <a:lnTo>
                    <a:pt x="154" y="556"/>
                  </a:lnTo>
                  <a:lnTo>
                    <a:pt x="148" y="553"/>
                  </a:lnTo>
                  <a:lnTo>
                    <a:pt x="142" y="552"/>
                  </a:lnTo>
                  <a:lnTo>
                    <a:pt x="137" y="551"/>
                  </a:lnTo>
                  <a:lnTo>
                    <a:pt x="131" y="549"/>
                  </a:lnTo>
                  <a:lnTo>
                    <a:pt x="124" y="549"/>
                  </a:lnTo>
                  <a:lnTo>
                    <a:pt x="119" y="549"/>
                  </a:lnTo>
                  <a:lnTo>
                    <a:pt x="113" y="551"/>
                  </a:lnTo>
                  <a:lnTo>
                    <a:pt x="86" y="559"/>
                  </a:lnTo>
                  <a:lnTo>
                    <a:pt x="85" y="548"/>
                  </a:lnTo>
                  <a:lnTo>
                    <a:pt x="78" y="539"/>
                  </a:lnTo>
                  <a:lnTo>
                    <a:pt x="77" y="533"/>
                  </a:lnTo>
                  <a:lnTo>
                    <a:pt x="70" y="527"/>
                  </a:lnTo>
                  <a:lnTo>
                    <a:pt x="72" y="492"/>
                  </a:lnTo>
                  <a:lnTo>
                    <a:pt x="60" y="490"/>
                  </a:lnTo>
                  <a:lnTo>
                    <a:pt x="65" y="436"/>
                  </a:lnTo>
                  <a:lnTo>
                    <a:pt x="65" y="432"/>
                  </a:lnTo>
                  <a:lnTo>
                    <a:pt x="60" y="430"/>
                  </a:lnTo>
                  <a:lnTo>
                    <a:pt x="52" y="430"/>
                  </a:lnTo>
                  <a:lnTo>
                    <a:pt x="50" y="431"/>
                  </a:lnTo>
                  <a:lnTo>
                    <a:pt x="22" y="449"/>
                  </a:lnTo>
                  <a:lnTo>
                    <a:pt x="20" y="431"/>
                  </a:lnTo>
                  <a:lnTo>
                    <a:pt x="17" y="428"/>
                  </a:lnTo>
                  <a:lnTo>
                    <a:pt x="14" y="410"/>
                  </a:lnTo>
                  <a:lnTo>
                    <a:pt x="9" y="400"/>
                  </a:lnTo>
                  <a:lnTo>
                    <a:pt x="6" y="393"/>
                  </a:lnTo>
                  <a:lnTo>
                    <a:pt x="1" y="388"/>
                  </a:lnTo>
                  <a:lnTo>
                    <a:pt x="0" y="374"/>
                  </a:lnTo>
                  <a:close/>
                </a:path>
              </a:pathLst>
            </a:custGeom>
            <a:solidFill>
              <a:srgbClr val="DDFF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80" name="Freeform 50"/>
            <p:cNvSpPr>
              <a:spLocks/>
            </p:cNvSpPr>
            <p:nvPr/>
          </p:nvSpPr>
          <p:spPr bwMode="auto">
            <a:xfrm>
              <a:off x="4379" y="2645"/>
              <a:ext cx="100" cy="106"/>
            </a:xfrm>
            <a:custGeom>
              <a:avLst/>
              <a:gdLst>
                <a:gd name="T0" fmla="*/ 0 w 116"/>
                <a:gd name="T1" fmla="*/ 236 h 78"/>
                <a:gd name="T2" fmla="*/ 8 w 116"/>
                <a:gd name="T3" fmla="*/ 177 h 78"/>
                <a:gd name="T4" fmla="*/ 25 w 116"/>
                <a:gd name="T5" fmla="*/ 92 h 78"/>
                <a:gd name="T6" fmla="*/ 38 w 116"/>
                <a:gd name="T7" fmla="*/ 61 h 78"/>
                <a:gd name="T8" fmla="*/ 64 w 116"/>
                <a:gd name="T9" fmla="*/ 0 h 78"/>
                <a:gd name="T10" fmla="*/ 62 w 116"/>
                <a:gd name="T11" fmla="*/ 26 h 78"/>
                <a:gd name="T12" fmla="*/ 37 w 116"/>
                <a:gd name="T13" fmla="*/ 83 h 78"/>
                <a:gd name="T14" fmla="*/ 51 w 116"/>
                <a:gd name="T15" fmla="*/ 61 h 78"/>
                <a:gd name="T16" fmla="*/ 56 w 116"/>
                <a:gd name="T17" fmla="*/ 65 h 78"/>
                <a:gd name="T18" fmla="*/ 56 w 116"/>
                <a:gd name="T19" fmla="*/ 83 h 78"/>
                <a:gd name="T20" fmla="*/ 34 w 116"/>
                <a:gd name="T21" fmla="*/ 125 h 78"/>
                <a:gd name="T22" fmla="*/ 25 w 116"/>
                <a:gd name="T23" fmla="*/ 169 h 78"/>
                <a:gd name="T24" fmla="*/ 22 w 116"/>
                <a:gd name="T25" fmla="*/ 143 h 78"/>
                <a:gd name="T26" fmla="*/ 25 w 116"/>
                <a:gd name="T27" fmla="*/ 125 h 78"/>
                <a:gd name="T28" fmla="*/ 22 w 116"/>
                <a:gd name="T29" fmla="*/ 140 h 78"/>
                <a:gd name="T30" fmla="*/ 18 w 116"/>
                <a:gd name="T31" fmla="*/ 159 h 78"/>
                <a:gd name="T32" fmla="*/ 16 w 116"/>
                <a:gd name="T33" fmla="*/ 174 h 78"/>
                <a:gd name="T34" fmla="*/ 13 w 116"/>
                <a:gd name="T35" fmla="*/ 190 h 78"/>
                <a:gd name="T36" fmla="*/ 10 w 116"/>
                <a:gd name="T37" fmla="*/ 209 h 78"/>
                <a:gd name="T38" fmla="*/ 8 w 116"/>
                <a:gd name="T39" fmla="*/ 222 h 78"/>
                <a:gd name="T40" fmla="*/ 5 w 116"/>
                <a:gd name="T41" fmla="*/ 246 h 78"/>
                <a:gd name="T42" fmla="*/ 3 w 116"/>
                <a:gd name="T43" fmla="*/ 266 h 78"/>
                <a:gd name="T44" fmla="*/ 0 w 116"/>
                <a:gd name="T45" fmla="*/ 236 h 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16" h="78">
                  <a:moveTo>
                    <a:pt x="0" y="69"/>
                  </a:moveTo>
                  <a:lnTo>
                    <a:pt x="15" y="52"/>
                  </a:lnTo>
                  <a:lnTo>
                    <a:pt x="45" y="27"/>
                  </a:lnTo>
                  <a:lnTo>
                    <a:pt x="68" y="18"/>
                  </a:lnTo>
                  <a:lnTo>
                    <a:pt x="116" y="0"/>
                  </a:lnTo>
                  <a:lnTo>
                    <a:pt x="112" y="7"/>
                  </a:lnTo>
                  <a:lnTo>
                    <a:pt x="67" y="24"/>
                  </a:lnTo>
                  <a:lnTo>
                    <a:pt x="92" y="18"/>
                  </a:lnTo>
                  <a:lnTo>
                    <a:pt x="101" y="19"/>
                  </a:lnTo>
                  <a:lnTo>
                    <a:pt x="101" y="24"/>
                  </a:lnTo>
                  <a:lnTo>
                    <a:pt x="62" y="37"/>
                  </a:lnTo>
                  <a:lnTo>
                    <a:pt x="46" y="49"/>
                  </a:lnTo>
                  <a:lnTo>
                    <a:pt x="40" y="42"/>
                  </a:lnTo>
                  <a:lnTo>
                    <a:pt x="46" y="37"/>
                  </a:lnTo>
                  <a:lnTo>
                    <a:pt x="40" y="41"/>
                  </a:lnTo>
                  <a:lnTo>
                    <a:pt x="33" y="46"/>
                  </a:lnTo>
                  <a:lnTo>
                    <a:pt x="28" y="51"/>
                  </a:lnTo>
                  <a:lnTo>
                    <a:pt x="23" y="56"/>
                  </a:lnTo>
                  <a:lnTo>
                    <a:pt x="18" y="61"/>
                  </a:lnTo>
                  <a:lnTo>
                    <a:pt x="14" y="65"/>
                  </a:lnTo>
                  <a:lnTo>
                    <a:pt x="9" y="72"/>
                  </a:lnTo>
                  <a:lnTo>
                    <a:pt x="5" y="78"/>
                  </a:lnTo>
                  <a:lnTo>
                    <a:pt x="0"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81" name="Freeform 51"/>
            <p:cNvSpPr>
              <a:spLocks/>
            </p:cNvSpPr>
            <p:nvPr/>
          </p:nvSpPr>
          <p:spPr bwMode="auto">
            <a:xfrm>
              <a:off x="4417" y="3281"/>
              <a:ext cx="5" cy="16"/>
            </a:xfrm>
            <a:custGeom>
              <a:avLst/>
              <a:gdLst>
                <a:gd name="T0" fmla="*/ 0 w 8"/>
                <a:gd name="T1" fmla="*/ 1 h 13"/>
                <a:gd name="T2" fmla="*/ 1 w 8"/>
                <a:gd name="T3" fmla="*/ 0 h 13"/>
                <a:gd name="T4" fmla="*/ 1 w 8"/>
                <a:gd name="T5" fmla="*/ 11 h 13"/>
                <a:gd name="T6" fmla="*/ 1 w 8"/>
                <a:gd name="T7" fmla="*/ 31 h 13"/>
                <a:gd name="T8" fmla="*/ 0 w 8"/>
                <a:gd name="T9" fmla="*/ 31 h 13"/>
                <a:gd name="T10" fmla="*/ 0 w 8"/>
                <a:gd name="T11" fmla="*/ 1 h 1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13">
                  <a:moveTo>
                    <a:pt x="0" y="1"/>
                  </a:moveTo>
                  <a:lnTo>
                    <a:pt x="1" y="0"/>
                  </a:lnTo>
                  <a:lnTo>
                    <a:pt x="8" y="5"/>
                  </a:lnTo>
                  <a:lnTo>
                    <a:pt x="5" y="13"/>
                  </a:lnTo>
                  <a:lnTo>
                    <a:pt x="0" y="13"/>
                  </a:lnTo>
                  <a:lnTo>
                    <a:pt x="0"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82" name="Freeform 52"/>
            <p:cNvSpPr>
              <a:spLocks/>
            </p:cNvSpPr>
            <p:nvPr/>
          </p:nvSpPr>
          <p:spPr bwMode="auto">
            <a:xfrm>
              <a:off x="4441" y="2683"/>
              <a:ext cx="22" cy="28"/>
            </a:xfrm>
            <a:custGeom>
              <a:avLst/>
              <a:gdLst>
                <a:gd name="T0" fmla="*/ 0 w 26"/>
                <a:gd name="T1" fmla="*/ 48 h 20"/>
                <a:gd name="T2" fmla="*/ 4 w 26"/>
                <a:gd name="T3" fmla="*/ 21 h 20"/>
                <a:gd name="T4" fmla="*/ 11 w 26"/>
                <a:gd name="T5" fmla="*/ 0 h 20"/>
                <a:gd name="T6" fmla="*/ 14 w 26"/>
                <a:gd name="T7" fmla="*/ 20 h 20"/>
                <a:gd name="T8" fmla="*/ 8 w 26"/>
                <a:gd name="T9" fmla="*/ 48 h 20"/>
                <a:gd name="T10" fmla="*/ 3 w 26"/>
                <a:gd name="T11" fmla="*/ 77 h 20"/>
                <a:gd name="T12" fmla="*/ 0 w 26"/>
                <a:gd name="T13" fmla="*/ 48 h 2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6" h="20">
                  <a:moveTo>
                    <a:pt x="0" y="12"/>
                  </a:moveTo>
                  <a:lnTo>
                    <a:pt x="8" y="6"/>
                  </a:lnTo>
                  <a:lnTo>
                    <a:pt x="21" y="0"/>
                  </a:lnTo>
                  <a:lnTo>
                    <a:pt x="26" y="5"/>
                  </a:lnTo>
                  <a:lnTo>
                    <a:pt x="15" y="12"/>
                  </a:lnTo>
                  <a:lnTo>
                    <a:pt x="6" y="20"/>
                  </a:lnTo>
                  <a:lnTo>
                    <a:pt x="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83" name="Freeform 53"/>
            <p:cNvSpPr>
              <a:spLocks/>
            </p:cNvSpPr>
            <p:nvPr/>
          </p:nvSpPr>
          <p:spPr bwMode="auto">
            <a:xfrm>
              <a:off x="4458" y="2784"/>
              <a:ext cx="70" cy="27"/>
            </a:xfrm>
            <a:custGeom>
              <a:avLst/>
              <a:gdLst>
                <a:gd name="T0" fmla="*/ 2 w 81"/>
                <a:gd name="T1" fmla="*/ 36 h 20"/>
                <a:gd name="T2" fmla="*/ 3 w 81"/>
                <a:gd name="T3" fmla="*/ 27 h 20"/>
                <a:gd name="T4" fmla="*/ 45 w 81"/>
                <a:gd name="T5" fmla="*/ 0 h 20"/>
                <a:gd name="T6" fmla="*/ 41 w 81"/>
                <a:gd name="T7" fmla="*/ 12 h 20"/>
                <a:gd name="T8" fmla="*/ 35 w 81"/>
                <a:gd name="T9" fmla="*/ 27 h 20"/>
                <a:gd name="T10" fmla="*/ 31 w 81"/>
                <a:gd name="T11" fmla="*/ 30 h 20"/>
                <a:gd name="T12" fmla="*/ 28 w 81"/>
                <a:gd name="T13" fmla="*/ 36 h 20"/>
                <a:gd name="T14" fmla="*/ 22 w 81"/>
                <a:gd name="T15" fmla="*/ 43 h 20"/>
                <a:gd name="T16" fmla="*/ 19 w 81"/>
                <a:gd name="T17" fmla="*/ 43 h 20"/>
                <a:gd name="T18" fmla="*/ 14 w 81"/>
                <a:gd name="T19" fmla="*/ 47 h 20"/>
                <a:gd name="T20" fmla="*/ 10 w 81"/>
                <a:gd name="T21" fmla="*/ 49 h 20"/>
                <a:gd name="T22" fmla="*/ 5 w 81"/>
                <a:gd name="T23" fmla="*/ 58 h 20"/>
                <a:gd name="T24" fmla="*/ 3 w 81"/>
                <a:gd name="T25" fmla="*/ 66 h 20"/>
                <a:gd name="T26" fmla="*/ 0 w 81"/>
                <a:gd name="T27" fmla="*/ 58 h 20"/>
                <a:gd name="T28" fmla="*/ 2 w 81"/>
                <a:gd name="T29" fmla="*/ 36 h 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1" h="20">
                  <a:moveTo>
                    <a:pt x="2" y="11"/>
                  </a:moveTo>
                  <a:lnTo>
                    <a:pt x="7" y="8"/>
                  </a:lnTo>
                  <a:lnTo>
                    <a:pt x="81" y="0"/>
                  </a:lnTo>
                  <a:lnTo>
                    <a:pt x="73" y="4"/>
                  </a:lnTo>
                  <a:lnTo>
                    <a:pt x="65" y="8"/>
                  </a:lnTo>
                  <a:lnTo>
                    <a:pt x="57" y="9"/>
                  </a:lnTo>
                  <a:lnTo>
                    <a:pt x="50" y="11"/>
                  </a:lnTo>
                  <a:lnTo>
                    <a:pt x="41" y="13"/>
                  </a:lnTo>
                  <a:lnTo>
                    <a:pt x="34" y="13"/>
                  </a:lnTo>
                  <a:lnTo>
                    <a:pt x="25" y="14"/>
                  </a:lnTo>
                  <a:lnTo>
                    <a:pt x="17" y="15"/>
                  </a:lnTo>
                  <a:lnTo>
                    <a:pt x="9" y="18"/>
                  </a:lnTo>
                  <a:lnTo>
                    <a:pt x="6" y="20"/>
                  </a:lnTo>
                  <a:lnTo>
                    <a:pt x="0" y="18"/>
                  </a:lnTo>
                  <a:lnTo>
                    <a:pt x="2"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84" name="Freeform 54"/>
            <p:cNvSpPr>
              <a:spLocks/>
            </p:cNvSpPr>
            <p:nvPr/>
          </p:nvSpPr>
          <p:spPr bwMode="auto">
            <a:xfrm>
              <a:off x="4482" y="3322"/>
              <a:ext cx="84" cy="19"/>
            </a:xfrm>
            <a:custGeom>
              <a:avLst/>
              <a:gdLst>
                <a:gd name="T0" fmla="*/ 0 w 99"/>
                <a:gd name="T1" fmla="*/ 0 h 14"/>
                <a:gd name="T2" fmla="*/ 45 w 99"/>
                <a:gd name="T3" fmla="*/ 30 h 14"/>
                <a:gd name="T4" fmla="*/ 51 w 99"/>
                <a:gd name="T5" fmla="*/ 48 h 14"/>
                <a:gd name="T6" fmla="*/ 5 w 99"/>
                <a:gd name="T7" fmla="*/ 30 h 14"/>
                <a:gd name="T8" fmla="*/ 0 w 99"/>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 h="14">
                  <a:moveTo>
                    <a:pt x="0" y="0"/>
                  </a:moveTo>
                  <a:lnTo>
                    <a:pt x="86" y="9"/>
                  </a:lnTo>
                  <a:lnTo>
                    <a:pt x="99" y="14"/>
                  </a:lnTo>
                  <a:lnTo>
                    <a:pt x="10" y="9"/>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85" name="Freeform 55"/>
            <p:cNvSpPr>
              <a:spLocks/>
            </p:cNvSpPr>
            <p:nvPr/>
          </p:nvSpPr>
          <p:spPr bwMode="auto">
            <a:xfrm>
              <a:off x="4501" y="3352"/>
              <a:ext cx="116" cy="35"/>
            </a:xfrm>
            <a:custGeom>
              <a:avLst/>
              <a:gdLst>
                <a:gd name="T0" fmla="*/ 1 w 135"/>
                <a:gd name="T1" fmla="*/ 0 h 28"/>
                <a:gd name="T2" fmla="*/ 74 w 135"/>
                <a:gd name="T3" fmla="*/ 69 h 28"/>
                <a:gd name="T4" fmla="*/ 18 w 135"/>
                <a:gd name="T5" fmla="*/ 36 h 28"/>
                <a:gd name="T6" fmla="*/ 3 w 135"/>
                <a:gd name="T7" fmla="*/ 20 h 28"/>
                <a:gd name="T8" fmla="*/ 0 w 135"/>
                <a:gd name="T9" fmla="*/ 10 h 28"/>
                <a:gd name="T10" fmla="*/ 1 w 135"/>
                <a:gd name="T11" fmla="*/ 0 h 2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5" h="28">
                  <a:moveTo>
                    <a:pt x="1" y="0"/>
                  </a:moveTo>
                  <a:lnTo>
                    <a:pt x="135" y="28"/>
                  </a:lnTo>
                  <a:lnTo>
                    <a:pt x="34" y="14"/>
                  </a:lnTo>
                  <a:lnTo>
                    <a:pt x="7" y="8"/>
                  </a:lnTo>
                  <a:lnTo>
                    <a:pt x="0" y="4"/>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86" name="Freeform 56"/>
            <p:cNvSpPr>
              <a:spLocks/>
            </p:cNvSpPr>
            <p:nvPr/>
          </p:nvSpPr>
          <p:spPr bwMode="auto">
            <a:xfrm>
              <a:off x="4559" y="2292"/>
              <a:ext cx="34" cy="215"/>
            </a:xfrm>
            <a:custGeom>
              <a:avLst/>
              <a:gdLst>
                <a:gd name="T0" fmla="*/ 0 w 40"/>
                <a:gd name="T1" fmla="*/ 40 h 156"/>
                <a:gd name="T2" fmla="*/ 0 w 40"/>
                <a:gd name="T3" fmla="*/ 19 h 156"/>
                <a:gd name="T4" fmla="*/ 2 w 40"/>
                <a:gd name="T5" fmla="*/ 0 h 156"/>
                <a:gd name="T6" fmla="*/ 6 w 40"/>
                <a:gd name="T7" fmla="*/ 19 h 156"/>
                <a:gd name="T8" fmla="*/ 6 w 40"/>
                <a:gd name="T9" fmla="*/ 26 h 156"/>
                <a:gd name="T10" fmla="*/ 6 w 40"/>
                <a:gd name="T11" fmla="*/ 152 h 156"/>
                <a:gd name="T12" fmla="*/ 8 w 40"/>
                <a:gd name="T13" fmla="*/ 270 h 156"/>
                <a:gd name="T14" fmla="*/ 13 w 40"/>
                <a:gd name="T15" fmla="*/ 397 h 156"/>
                <a:gd name="T16" fmla="*/ 21 w 40"/>
                <a:gd name="T17" fmla="*/ 524 h 156"/>
                <a:gd name="T18" fmla="*/ 19 w 40"/>
                <a:gd name="T19" fmla="*/ 562 h 156"/>
                <a:gd name="T20" fmla="*/ 19 w 40"/>
                <a:gd name="T21" fmla="*/ 553 h 156"/>
                <a:gd name="T22" fmla="*/ 16 w 40"/>
                <a:gd name="T23" fmla="*/ 533 h 156"/>
                <a:gd name="T24" fmla="*/ 11 w 40"/>
                <a:gd name="T25" fmla="*/ 466 h 156"/>
                <a:gd name="T26" fmla="*/ 10 w 40"/>
                <a:gd name="T27" fmla="*/ 422 h 156"/>
                <a:gd name="T28" fmla="*/ 9 w 40"/>
                <a:gd name="T29" fmla="*/ 408 h 156"/>
                <a:gd name="T30" fmla="*/ 7 w 40"/>
                <a:gd name="T31" fmla="*/ 375 h 156"/>
                <a:gd name="T32" fmla="*/ 7 w 40"/>
                <a:gd name="T33" fmla="*/ 353 h 156"/>
                <a:gd name="T34" fmla="*/ 3 w 40"/>
                <a:gd name="T35" fmla="*/ 249 h 156"/>
                <a:gd name="T36" fmla="*/ 0 w 40"/>
                <a:gd name="T37" fmla="*/ 96 h 156"/>
                <a:gd name="T38" fmla="*/ 0 w 40"/>
                <a:gd name="T39" fmla="*/ 76 h 156"/>
                <a:gd name="T40" fmla="*/ 0 w 40"/>
                <a:gd name="T41" fmla="*/ 40 h 1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 h="156">
                  <a:moveTo>
                    <a:pt x="0" y="11"/>
                  </a:moveTo>
                  <a:lnTo>
                    <a:pt x="0" y="5"/>
                  </a:lnTo>
                  <a:lnTo>
                    <a:pt x="2" y="0"/>
                  </a:lnTo>
                  <a:lnTo>
                    <a:pt x="11" y="5"/>
                  </a:lnTo>
                  <a:lnTo>
                    <a:pt x="11" y="7"/>
                  </a:lnTo>
                  <a:lnTo>
                    <a:pt x="10" y="42"/>
                  </a:lnTo>
                  <a:lnTo>
                    <a:pt x="15" y="75"/>
                  </a:lnTo>
                  <a:lnTo>
                    <a:pt x="25" y="110"/>
                  </a:lnTo>
                  <a:lnTo>
                    <a:pt x="40" y="145"/>
                  </a:lnTo>
                  <a:lnTo>
                    <a:pt x="37" y="156"/>
                  </a:lnTo>
                  <a:lnTo>
                    <a:pt x="35" y="153"/>
                  </a:lnTo>
                  <a:lnTo>
                    <a:pt x="30" y="148"/>
                  </a:lnTo>
                  <a:lnTo>
                    <a:pt x="21" y="129"/>
                  </a:lnTo>
                  <a:lnTo>
                    <a:pt x="20" y="117"/>
                  </a:lnTo>
                  <a:lnTo>
                    <a:pt x="16" y="113"/>
                  </a:lnTo>
                  <a:lnTo>
                    <a:pt x="12" y="104"/>
                  </a:lnTo>
                  <a:lnTo>
                    <a:pt x="12" y="98"/>
                  </a:lnTo>
                  <a:lnTo>
                    <a:pt x="5" y="69"/>
                  </a:lnTo>
                  <a:lnTo>
                    <a:pt x="0" y="27"/>
                  </a:lnTo>
                  <a:lnTo>
                    <a:pt x="0" y="2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87" name="Freeform 57"/>
            <p:cNvSpPr>
              <a:spLocks/>
            </p:cNvSpPr>
            <p:nvPr/>
          </p:nvSpPr>
          <p:spPr bwMode="auto">
            <a:xfrm>
              <a:off x="4569" y="2675"/>
              <a:ext cx="74" cy="11"/>
            </a:xfrm>
            <a:custGeom>
              <a:avLst/>
              <a:gdLst>
                <a:gd name="T0" fmla="*/ 0 w 85"/>
                <a:gd name="T1" fmla="*/ 0 h 7"/>
                <a:gd name="T2" fmla="*/ 44 w 85"/>
                <a:gd name="T3" fmla="*/ 0 h 7"/>
                <a:gd name="T4" fmla="*/ 49 w 85"/>
                <a:gd name="T5" fmla="*/ 22 h 7"/>
                <a:gd name="T6" fmla="*/ 3 w 85"/>
                <a:gd name="T7" fmla="*/ 42 h 7"/>
                <a:gd name="T8" fmla="*/ 0 w 85"/>
                <a:gd name="T9" fmla="*/ 0 h 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5" h="7">
                  <a:moveTo>
                    <a:pt x="0" y="0"/>
                  </a:moveTo>
                  <a:lnTo>
                    <a:pt x="78" y="0"/>
                  </a:lnTo>
                  <a:lnTo>
                    <a:pt x="85" y="4"/>
                  </a:lnTo>
                  <a:lnTo>
                    <a:pt x="7" y="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88" name="Freeform 58"/>
            <p:cNvSpPr>
              <a:spLocks/>
            </p:cNvSpPr>
            <p:nvPr/>
          </p:nvSpPr>
          <p:spPr bwMode="auto">
            <a:xfrm>
              <a:off x="4595" y="3406"/>
              <a:ext cx="32" cy="11"/>
            </a:xfrm>
            <a:custGeom>
              <a:avLst/>
              <a:gdLst>
                <a:gd name="T0" fmla="*/ 1 w 40"/>
                <a:gd name="T1" fmla="*/ 0 h 9"/>
                <a:gd name="T2" fmla="*/ 9 w 40"/>
                <a:gd name="T3" fmla="*/ 2 h 9"/>
                <a:gd name="T4" fmla="*/ 17 w 40"/>
                <a:gd name="T5" fmla="*/ 20 h 9"/>
                <a:gd name="T6" fmla="*/ 0 w 40"/>
                <a:gd name="T7" fmla="*/ 9 h 9"/>
                <a:gd name="T8" fmla="*/ 1 w 40"/>
                <a:gd name="T9" fmla="*/ 0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0" h="9">
                  <a:moveTo>
                    <a:pt x="1" y="0"/>
                  </a:moveTo>
                  <a:lnTo>
                    <a:pt x="22" y="2"/>
                  </a:lnTo>
                  <a:lnTo>
                    <a:pt x="40" y="9"/>
                  </a:lnTo>
                  <a:lnTo>
                    <a:pt x="0" y="4"/>
                  </a:lnTo>
                  <a:lnTo>
                    <a:pt x="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89" name="Freeform 59"/>
            <p:cNvSpPr>
              <a:spLocks/>
            </p:cNvSpPr>
            <p:nvPr/>
          </p:nvSpPr>
          <p:spPr bwMode="auto">
            <a:xfrm>
              <a:off x="4603" y="2651"/>
              <a:ext cx="64" cy="5"/>
            </a:xfrm>
            <a:custGeom>
              <a:avLst/>
              <a:gdLst>
                <a:gd name="T0" fmla="*/ 0 w 74"/>
                <a:gd name="T1" fmla="*/ 0 h 5"/>
                <a:gd name="T2" fmla="*/ 13 w 74"/>
                <a:gd name="T3" fmla="*/ 0 h 5"/>
                <a:gd name="T4" fmla="*/ 42 w 74"/>
                <a:gd name="T5" fmla="*/ 3 h 5"/>
                <a:gd name="T6" fmla="*/ 3 w 74"/>
                <a:gd name="T7" fmla="*/ 5 h 5"/>
                <a:gd name="T8" fmla="*/ 0 w 74"/>
                <a:gd name="T9" fmla="*/ 0 h 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4" h="5">
                  <a:moveTo>
                    <a:pt x="0" y="0"/>
                  </a:moveTo>
                  <a:lnTo>
                    <a:pt x="23" y="0"/>
                  </a:lnTo>
                  <a:lnTo>
                    <a:pt x="74" y="3"/>
                  </a:lnTo>
                  <a:lnTo>
                    <a:pt x="3" y="5"/>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90" name="Freeform 60"/>
            <p:cNvSpPr>
              <a:spLocks/>
            </p:cNvSpPr>
            <p:nvPr/>
          </p:nvSpPr>
          <p:spPr bwMode="auto">
            <a:xfrm>
              <a:off x="4607" y="2626"/>
              <a:ext cx="68" cy="11"/>
            </a:xfrm>
            <a:custGeom>
              <a:avLst/>
              <a:gdLst>
                <a:gd name="T0" fmla="*/ 0 w 81"/>
                <a:gd name="T1" fmla="*/ 0 h 7"/>
                <a:gd name="T2" fmla="*/ 40 w 81"/>
                <a:gd name="T3" fmla="*/ 31 h 7"/>
                <a:gd name="T4" fmla="*/ 2 w 81"/>
                <a:gd name="T5" fmla="*/ 42 h 7"/>
                <a:gd name="T6" fmla="*/ 0 w 81"/>
                <a:gd name="T7" fmla="*/ 0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 h="7">
                  <a:moveTo>
                    <a:pt x="0" y="0"/>
                  </a:moveTo>
                  <a:lnTo>
                    <a:pt x="81" y="5"/>
                  </a:lnTo>
                  <a:lnTo>
                    <a:pt x="2" y="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91" name="Freeform 61"/>
            <p:cNvSpPr>
              <a:spLocks/>
            </p:cNvSpPr>
            <p:nvPr/>
          </p:nvSpPr>
          <p:spPr bwMode="auto">
            <a:xfrm>
              <a:off x="4622" y="2376"/>
              <a:ext cx="11" cy="19"/>
            </a:xfrm>
            <a:custGeom>
              <a:avLst/>
              <a:gdLst>
                <a:gd name="T0" fmla="*/ 2 w 13"/>
                <a:gd name="T1" fmla="*/ 13 h 12"/>
                <a:gd name="T2" fmla="*/ 3 w 13"/>
                <a:gd name="T3" fmla="*/ 0 h 12"/>
                <a:gd name="T4" fmla="*/ 7 w 13"/>
                <a:gd name="T5" fmla="*/ 43 h 12"/>
                <a:gd name="T6" fmla="*/ 5 w 13"/>
                <a:gd name="T7" fmla="*/ 76 h 12"/>
                <a:gd name="T8" fmla="*/ 0 w 13"/>
                <a:gd name="T9" fmla="*/ 52 h 12"/>
                <a:gd name="T10" fmla="*/ 2 w 13"/>
                <a:gd name="T11" fmla="*/ 13 h 1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 h="12">
                  <a:moveTo>
                    <a:pt x="2" y="2"/>
                  </a:moveTo>
                  <a:lnTo>
                    <a:pt x="4" y="0"/>
                  </a:lnTo>
                  <a:lnTo>
                    <a:pt x="13" y="7"/>
                  </a:lnTo>
                  <a:lnTo>
                    <a:pt x="10" y="12"/>
                  </a:lnTo>
                  <a:lnTo>
                    <a:pt x="0" y="8"/>
                  </a:lnTo>
                  <a:lnTo>
                    <a:pt x="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92" name="Freeform 62"/>
            <p:cNvSpPr>
              <a:spLocks/>
            </p:cNvSpPr>
            <p:nvPr/>
          </p:nvSpPr>
          <p:spPr bwMode="auto">
            <a:xfrm>
              <a:off x="4665" y="2423"/>
              <a:ext cx="532" cy="228"/>
            </a:xfrm>
            <a:custGeom>
              <a:avLst/>
              <a:gdLst>
                <a:gd name="T0" fmla="*/ 10 w 623"/>
                <a:gd name="T1" fmla="*/ 201 h 167"/>
                <a:gd name="T2" fmla="*/ 23 w 623"/>
                <a:gd name="T3" fmla="*/ 153 h 167"/>
                <a:gd name="T4" fmla="*/ 32 w 623"/>
                <a:gd name="T5" fmla="*/ 132 h 167"/>
                <a:gd name="T6" fmla="*/ 40 w 623"/>
                <a:gd name="T7" fmla="*/ 117 h 167"/>
                <a:gd name="T8" fmla="*/ 48 w 623"/>
                <a:gd name="T9" fmla="*/ 104 h 167"/>
                <a:gd name="T10" fmla="*/ 56 w 623"/>
                <a:gd name="T11" fmla="*/ 97 h 167"/>
                <a:gd name="T12" fmla="*/ 67 w 623"/>
                <a:gd name="T13" fmla="*/ 90 h 167"/>
                <a:gd name="T14" fmla="*/ 93 w 623"/>
                <a:gd name="T15" fmla="*/ 106 h 167"/>
                <a:gd name="T16" fmla="*/ 109 w 623"/>
                <a:gd name="T17" fmla="*/ 97 h 167"/>
                <a:gd name="T18" fmla="*/ 161 w 623"/>
                <a:gd name="T19" fmla="*/ 63 h 167"/>
                <a:gd name="T20" fmla="*/ 175 w 623"/>
                <a:gd name="T21" fmla="*/ 57 h 167"/>
                <a:gd name="T22" fmla="*/ 189 w 623"/>
                <a:gd name="T23" fmla="*/ 57 h 167"/>
                <a:gd name="T24" fmla="*/ 202 w 623"/>
                <a:gd name="T25" fmla="*/ 51 h 167"/>
                <a:gd name="T26" fmla="*/ 217 w 623"/>
                <a:gd name="T27" fmla="*/ 30 h 167"/>
                <a:gd name="T28" fmla="*/ 237 w 623"/>
                <a:gd name="T29" fmla="*/ 274 h 167"/>
                <a:gd name="T30" fmla="*/ 249 w 623"/>
                <a:gd name="T31" fmla="*/ 397 h 167"/>
                <a:gd name="T32" fmla="*/ 258 w 623"/>
                <a:gd name="T33" fmla="*/ 445 h 167"/>
                <a:gd name="T34" fmla="*/ 267 w 623"/>
                <a:gd name="T35" fmla="*/ 515 h 167"/>
                <a:gd name="T36" fmla="*/ 255 w 623"/>
                <a:gd name="T37" fmla="*/ 425 h 167"/>
                <a:gd name="T38" fmla="*/ 243 w 623"/>
                <a:gd name="T39" fmla="*/ 285 h 167"/>
                <a:gd name="T40" fmla="*/ 237 w 623"/>
                <a:gd name="T41" fmla="*/ 257 h 167"/>
                <a:gd name="T42" fmla="*/ 227 w 623"/>
                <a:gd name="T43" fmla="*/ 83 h 167"/>
                <a:gd name="T44" fmla="*/ 223 w 623"/>
                <a:gd name="T45" fmla="*/ 19 h 167"/>
                <a:gd name="T46" fmla="*/ 248 w 623"/>
                <a:gd name="T47" fmla="*/ 14 h 167"/>
                <a:gd name="T48" fmla="*/ 301 w 623"/>
                <a:gd name="T49" fmla="*/ 90 h 167"/>
                <a:gd name="T50" fmla="*/ 331 w 623"/>
                <a:gd name="T51" fmla="*/ 48 h 167"/>
                <a:gd name="T52" fmla="*/ 330 w 623"/>
                <a:gd name="T53" fmla="*/ 285 h 167"/>
                <a:gd name="T54" fmla="*/ 309 w 623"/>
                <a:gd name="T55" fmla="*/ 490 h 167"/>
                <a:gd name="T56" fmla="*/ 293 w 623"/>
                <a:gd name="T57" fmla="*/ 556 h 167"/>
                <a:gd name="T58" fmla="*/ 278 w 623"/>
                <a:gd name="T59" fmla="*/ 580 h 167"/>
                <a:gd name="T60" fmla="*/ 257 w 623"/>
                <a:gd name="T61" fmla="*/ 572 h 167"/>
                <a:gd name="T62" fmla="*/ 237 w 623"/>
                <a:gd name="T63" fmla="*/ 560 h 167"/>
                <a:gd name="T64" fmla="*/ 217 w 623"/>
                <a:gd name="T65" fmla="*/ 539 h 167"/>
                <a:gd name="T66" fmla="*/ 196 w 623"/>
                <a:gd name="T67" fmla="*/ 511 h 167"/>
                <a:gd name="T68" fmla="*/ 178 w 623"/>
                <a:gd name="T69" fmla="*/ 486 h 167"/>
                <a:gd name="T70" fmla="*/ 155 w 623"/>
                <a:gd name="T71" fmla="*/ 459 h 167"/>
                <a:gd name="T72" fmla="*/ 135 w 623"/>
                <a:gd name="T73" fmla="*/ 438 h 167"/>
                <a:gd name="T74" fmla="*/ 2 w 623"/>
                <a:gd name="T75" fmla="*/ 274 h 16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623" h="167">
                  <a:moveTo>
                    <a:pt x="0" y="77"/>
                  </a:moveTo>
                  <a:lnTo>
                    <a:pt x="19" y="58"/>
                  </a:lnTo>
                  <a:lnTo>
                    <a:pt x="35" y="49"/>
                  </a:lnTo>
                  <a:lnTo>
                    <a:pt x="44" y="44"/>
                  </a:lnTo>
                  <a:lnTo>
                    <a:pt x="52" y="40"/>
                  </a:lnTo>
                  <a:lnTo>
                    <a:pt x="59" y="38"/>
                  </a:lnTo>
                  <a:lnTo>
                    <a:pt x="66" y="35"/>
                  </a:lnTo>
                  <a:lnTo>
                    <a:pt x="75" y="34"/>
                  </a:lnTo>
                  <a:lnTo>
                    <a:pt x="83" y="31"/>
                  </a:lnTo>
                  <a:lnTo>
                    <a:pt x="90" y="30"/>
                  </a:lnTo>
                  <a:lnTo>
                    <a:pt x="98" y="29"/>
                  </a:lnTo>
                  <a:lnTo>
                    <a:pt x="105" y="28"/>
                  </a:lnTo>
                  <a:lnTo>
                    <a:pt x="118" y="28"/>
                  </a:lnTo>
                  <a:lnTo>
                    <a:pt x="125" y="26"/>
                  </a:lnTo>
                  <a:lnTo>
                    <a:pt x="131" y="28"/>
                  </a:lnTo>
                  <a:lnTo>
                    <a:pt x="176" y="31"/>
                  </a:lnTo>
                  <a:lnTo>
                    <a:pt x="191" y="28"/>
                  </a:lnTo>
                  <a:lnTo>
                    <a:pt x="206" y="28"/>
                  </a:lnTo>
                  <a:lnTo>
                    <a:pt x="273" y="24"/>
                  </a:lnTo>
                  <a:lnTo>
                    <a:pt x="303" y="18"/>
                  </a:lnTo>
                  <a:lnTo>
                    <a:pt x="317" y="17"/>
                  </a:lnTo>
                  <a:lnTo>
                    <a:pt x="329" y="17"/>
                  </a:lnTo>
                  <a:lnTo>
                    <a:pt x="343" y="17"/>
                  </a:lnTo>
                  <a:lnTo>
                    <a:pt x="355" y="17"/>
                  </a:lnTo>
                  <a:lnTo>
                    <a:pt x="369" y="17"/>
                  </a:lnTo>
                  <a:lnTo>
                    <a:pt x="381" y="15"/>
                  </a:lnTo>
                  <a:lnTo>
                    <a:pt x="395" y="13"/>
                  </a:lnTo>
                  <a:lnTo>
                    <a:pt x="408" y="9"/>
                  </a:lnTo>
                  <a:lnTo>
                    <a:pt x="440" y="74"/>
                  </a:lnTo>
                  <a:lnTo>
                    <a:pt x="445" y="79"/>
                  </a:lnTo>
                  <a:lnTo>
                    <a:pt x="464" y="110"/>
                  </a:lnTo>
                  <a:lnTo>
                    <a:pt x="469" y="114"/>
                  </a:lnTo>
                  <a:lnTo>
                    <a:pt x="477" y="125"/>
                  </a:lnTo>
                  <a:lnTo>
                    <a:pt x="486" y="128"/>
                  </a:lnTo>
                  <a:lnTo>
                    <a:pt x="500" y="146"/>
                  </a:lnTo>
                  <a:lnTo>
                    <a:pt x="502" y="148"/>
                  </a:lnTo>
                  <a:lnTo>
                    <a:pt x="512" y="151"/>
                  </a:lnTo>
                  <a:lnTo>
                    <a:pt x="480" y="122"/>
                  </a:lnTo>
                  <a:lnTo>
                    <a:pt x="461" y="91"/>
                  </a:lnTo>
                  <a:lnTo>
                    <a:pt x="455" y="82"/>
                  </a:lnTo>
                  <a:lnTo>
                    <a:pt x="454" y="79"/>
                  </a:lnTo>
                  <a:lnTo>
                    <a:pt x="447" y="74"/>
                  </a:lnTo>
                  <a:lnTo>
                    <a:pt x="429" y="33"/>
                  </a:lnTo>
                  <a:lnTo>
                    <a:pt x="426" y="24"/>
                  </a:lnTo>
                  <a:lnTo>
                    <a:pt x="420" y="9"/>
                  </a:lnTo>
                  <a:lnTo>
                    <a:pt x="419" y="5"/>
                  </a:lnTo>
                  <a:lnTo>
                    <a:pt x="421" y="0"/>
                  </a:lnTo>
                  <a:lnTo>
                    <a:pt x="467" y="4"/>
                  </a:lnTo>
                  <a:lnTo>
                    <a:pt x="490" y="13"/>
                  </a:lnTo>
                  <a:lnTo>
                    <a:pt x="566" y="26"/>
                  </a:lnTo>
                  <a:lnTo>
                    <a:pt x="604" y="19"/>
                  </a:lnTo>
                  <a:lnTo>
                    <a:pt x="623" y="14"/>
                  </a:lnTo>
                  <a:lnTo>
                    <a:pt x="617" y="77"/>
                  </a:lnTo>
                  <a:lnTo>
                    <a:pt x="619" y="82"/>
                  </a:lnTo>
                  <a:lnTo>
                    <a:pt x="607" y="114"/>
                  </a:lnTo>
                  <a:lnTo>
                    <a:pt x="582" y="141"/>
                  </a:lnTo>
                  <a:lnTo>
                    <a:pt x="558" y="155"/>
                  </a:lnTo>
                  <a:lnTo>
                    <a:pt x="552" y="160"/>
                  </a:lnTo>
                  <a:lnTo>
                    <a:pt x="541" y="166"/>
                  </a:lnTo>
                  <a:lnTo>
                    <a:pt x="522" y="167"/>
                  </a:lnTo>
                  <a:lnTo>
                    <a:pt x="502" y="166"/>
                  </a:lnTo>
                  <a:lnTo>
                    <a:pt x="484" y="165"/>
                  </a:lnTo>
                  <a:lnTo>
                    <a:pt x="465" y="163"/>
                  </a:lnTo>
                  <a:lnTo>
                    <a:pt x="445" y="161"/>
                  </a:lnTo>
                  <a:lnTo>
                    <a:pt x="426" y="158"/>
                  </a:lnTo>
                  <a:lnTo>
                    <a:pt x="408" y="155"/>
                  </a:lnTo>
                  <a:lnTo>
                    <a:pt x="389" y="151"/>
                  </a:lnTo>
                  <a:lnTo>
                    <a:pt x="369" y="147"/>
                  </a:lnTo>
                  <a:lnTo>
                    <a:pt x="350" y="143"/>
                  </a:lnTo>
                  <a:lnTo>
                    <a:pt x="332" y="140"/>
                  </a:lnTo>
                  <a:lnTo>
                    <a:pt x="312" y="136"/>
                  </a:lnTo>
                  <a:lnTo>
                    <a:pt x="293" y="132"/>
                  </a:lnTo>
                  <a:lnTo>
                    <a:pt x="274" y="128"/>
                  </a:lnTo>
                  <a:lnTo>
                    <a:pt x="254" y="126"/>
                  </a:lnTo>
                  <a:lnTo>
                    <a:pt x="236" y="124"/>
                  </a:lnTo>
                  <a:lnTo>
                    <a:pt x="2" y="79"/>
                  </a:lnTo>
                  <a:lnTo>
                    <a:pt x="0" y="7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93" name="Freeform 63"/>
            <p:cNvSpPr>
              <a:spLocks/>
            </p:cNvSpPr>
            <p:nvPr/>
          </p:nvSpPr>
          <p:spPr bwMode="auto">
            <a:xfrm>
              <a:off x="4710" y="3118"/>
              <a:ext cx="147" cy="98"/>
            </a:xfrm>
            <a:custGeom>
              <a:avLst/>
              <a:gdLst>
                <a:gd name="T0" fmla="*/ 0 w 172"/>
                <a:gd name="T1" fmla="*/ 145 h 71"/>
                <a:gd name="T2" fmla="*/ 7 w 172"/>
                <a:gd name="T3" fmla="*/ 104 h 71"/>
                <a:gd name="T4" fmla="*/ 15 w 172"/>
                <a:gd name="T5" fmla="*/ 75 h 71"/>
                <a:gd name="T6" fmla="*/ 22 w 172"/>
                <a:gd name="T7" fmla="*/ 50 h 71"/>
                <a:gd name="T8" fmla="*/ 31 w 172"/>
                <a:gd name="T9" fmla="*/ 32 h 71"/>
                <a:gd name="T10" fmla="*/ 38 w 172"/>
                <a:gd name="T11" fmla="*/ 21 h 71"/>
                <a:gd name="T12" fmla="*/ 47 w 172"/>
                <a:gd name="T13" fmla="*/ 15 h 71"/>
                <a:gd name="T14" fmla="*/ 55 w 172"/>
                <a:gd name="T15" fmla="*/ 8 h 71"/>
                <a:gd name="T16" fmla="*/ 63 w 172"/>
                <a:gd name="T17" fmla="*/ 0 h 71"/>
                <a:gd name="T18" fmla="*/ 92 w 172"/>
                <a:gd name="T19" fmla="*/ 79 h 71"/>
                <a:gd name="T20" fmla="*/ 92 w 172"/>
                <a:gd name="T21" fmla="*/ 91 h 71"/>
                <a:gd name="T22" fmla="*/ 92 w 172"/>
                <a:gd name="T23" fmla="*/ 126 h 71"/>
                <a:gd name="T24" fmla="*/ 83 w 172"/>
                <a:gd name="T25" fmla="*/ 200 h 71"/>
                <a:gd name="T26" fmla="*/ 73 w 172"/>
                <a:gd name="T27" fmla="*/ 226 h 71"/>
                <a:gd name="T28" fmla="*/ 63 w 172"/>
                <a:gd name="T29" fmla="*/ 242 h 71"/>
                <a:gd name="T30" fmla="*/ 53 w 172"/>
                <a:gd name="T31" fmla="*/ 257 h 71"/>
                <a:gd name="T32" fmla="*/ 43 w 172"/>
                <a:gd name="T33" fmla="*/ 257 h 71"/>
                <a:gd name="T34" fmla="*/ 32 w 172"/>
                <a:gd name="T35" fmla="*/ 250 h 71"/>
                <a:gd name="T36" fmla="*/ 22 w 172"/>
                <a:gd name="T37" fmla="*/ 240 h 71"/>
                <a:gd name="T38" fmla="*/ 13 w 172"/>
                <a:gd name="T39" fmla="*/ 221 h 71"/>
                <a:gd name="T40" fmla="*/ 3 w 172"/>
                <a:gd name="T41" fmla="*/ 200 h 71"/>
                <a:gd name="T42" fmla="*/ 0 w 172"/>
                <a:gd name="T43" fmla="*/ 145 h 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2" h="71">
                  <a:moveTo>
                    <a:pt x="0" y="40"/>
                  </a:moveTo>
                  <a:lnTo>
                    <a:pt x="13" y="28"/>
                  </a:lnTo>
                  <a:lnTo>
                    <a:pt x="28" y="20"/>
                  </a:lnTo>
                  <a:lnTo>
                    <a:pt x="42" y="14"/>
                  </a:lnTo>
                  <a:lnTo>
                    <a:pt x="57" y="9"/>
                  </a:lnTo>
                  <a:lnTo>
                    <a:pt x="73" y="6"/>
                  </a:lnTo>
                  <a:lnTo>
                    <a:pt x="88" y="4"/>
                  </a:lnTo>
                  <a:lnTo>
                    <a:pt x="103" y="2"/>
                  </a:lnTo>
                  <a:lnTo>
                    <a:pt x="118" y="0"/>
                  </a:lnTo>
                  <a:lnTo>
                    <a:pt x="172" y="22"/>
                  </a:lnTo>
                  <a:lnTo>
                    <a:pt x="172" y="25"/>
                  </a:lnTo>
                  <a:lnTo>
                    <a:pt x="172" y="35"/>
                  </a:lnTo>
                  <a:lnTo>
                    <a:pt x="155" y="55"/>
                  </a:lnTo>
                  <a:lnTo>
                    <a:pt x="137" y="62"/>
                  </a:lnTo>
                  <a:lnTo>
                    <a:pt x="118" y="67"/>
                  </a:lnTo>
                  <a:lnTo>
                    <a:pt x="99" y="71"/>
                  </a:lnTo>
                  <a:lnTo>
                    <a:pt x="81" y="71"/>
                  </a:lnTo>
                  <a:lnTo>
                    <a:pt x="61" y="69"/>
                  </a:lnTo>
                  <a:lnTo>
                    <a:pt x="42" y="66"/>
                  </a:lnTo>
                  <a:lnTo>
                    <a:pt x="23" y="61"/>
                  </a:lnTo>
                  <a:lnTo>
                    <a:pt x="5" y="55"/>
                  </a:lnTo>
                  <a:lnTo>
                    <a:pt x="0" y="40"/>
                  </a:lnTo>
                  <a:close/>
                </a:path>
              </a:pathLst>
            </a:custGeom>
            <a:solidFill>
              <a:srgbClr val="A70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94" name="Freeform 64"/>
            <p:cNvSpPr>
              <a:spLocks/>
            </p:cNvSpPr>
            <p:nvPr/>
          </p:nvSpPr>
          <p:spPr bwMode="auto">
            <a:xfrm>
              <a:off x="4723" y="2931"/>
              <a:ext cx="122" cy="13"/>
            </a:xfrm>
            <a:custGeom>
              <a:avLst/>
              <a:gdLst>
                <a:gd name="T0" fmla="*/ 2 w 142"/>
                <a:gd name="T1" fmla="*/ 8 h 8"/>
                <a:gd name="T2" fmla="*/ 55 w 142"/>
                <a:gd name="T3" fmla="*/ 0 h 8"/>
                <a:gd name="T4" fmla="*/ 77 w 142"/>
                <a:gd name="T5" fmla="*/ 21 h 8"/>
                <a:gd name="T6" fmla="*/ 13 w 142"/>
                <a:gd name="T7" fmla="*/ 55 h 8"/>
                <a:gd name="T8" fmla="*/ 0 w 142"/>
                <a:gd name="T9" fmla="*/ 47 h 8"/>
                <a:gd name="T10" fmla="*/ 2 w 142"/>
                <a:gd name="T11" fmla="*/ 8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42" h="8">
                  <a:moveTo>
                    <a:pt x="2" y="1"/>
                  </a:moveTo>
                  <a:lnTo>
                    <a:pt x="101" y="0"/>
                  </a:lnTo>
                  <a:lnTo>
                    <a:pt x="142" y="3"/>
                  </a:lnTo>
                  <a:lnTo>
                    <a:pt x="24" y="8"/>
                  </a:lnTo>
                  <a:lnTo>
                    <a:pt x="0" y="7"/>
                  </a:lnTo>
                  <a:lnTo>
                    <a:pt x="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95" name="Freeform 65"/>
            <p:cNvSpPr>
              <a:spLocks/>
            </p:cNvSpPr>
            <p:nvPr/>
          </p:nvSpPr>
          <p:spPr bwMode="auto">
            <a:xfrm>
              <a:off x="4728" y="2452"/>
              <a:ext cx="7" cy="0"/>
            </a:xfrm>
            <a:custGeom>
              <a:avLst/>
              <a:gdLst>
                <a:gd name="T0" fmla="*/ 0 w 9"/>
                <a:gd name="T1" fmla="*/ 0 h 1"/>
                <a:gd name="T2" fmla="*/ 3 w 9"/>
                <a:gd name="T3" fmla="*/ 1 h 1"/>
                <a:gd name="T4" fmla="*/ 0 w 9"/>
                <a:gd name="T5" fmla="*/ 0 h 1"/>
                <a:gd name="T6" fmla="*/ 0 60000 65536"/>
                <a:gd name="T7" fmla="*/ 0 60000 65536"/>
                <a:gd name="T8" fmla="*/ 0 60000 65536"/>
              </a:gdLst>
              <a:ahLst/>
              <a:cxnLst>
                <a:cxn ang="T6">
                  <a:pos x="T0" y="T1"/>
                </a:cxn>
                <a:cxn ang="T7">
                  <a:pos x="T2" y="T3"/>
                </a:cxn>
                <a:cxn ang="T8">
                  <a:pos x="T4" y="T5"/>
                </a:cxn>
              </a:cxnLst>
              <a:rect l="0" t="0" r="r" b="b"/>
              <a:pathLst>
                <a:path w="9" h="1">
                  <a:moveTo>
                    <a:pt x="0" y="0"/>
                  </a:moveTo>
                  <a:lnTo>
                    <a:pt x="9" y="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96" name="Freeform 66"/>
            <p:cNvSpPr>
              <a:spLocks/>
            </p:cNvSpPr>
            <p:nvPr/>
          </p:nvSpPr>
          <p:spPr bwMode="auto">
            <a:xfrm>
              <a:off x="4735" y="2452"/>
              <a:ext cx="0" cy="0"/>
            </a:xfrm>
            <a:custGeom>
              <a:avLst/>
              <a:gdLst>
                <a:gd name="T0" fmla="*/ 1 w 2"/>
                <a:gd name="T1" fmla="*/ 0 w 2"/>
                <a:gd name="T2" fmla="*/ 1 w 2"/>
                <a:gd name="T3" fmla="*/ 0 60000 65536"/>
                <a:gd name="T4" fmla="*/ 0 60000 65536"/>
                <a:gd name="T5" fmla="*/ 0 60000 65536"/>
              </a:gdLst>
              <a:ahLst/>
              <a:cxnLst>
                <a:cxn ang="T3">
                  <a:pos x="T0" y="0"/>
                </a:cxn>
                <a:cxn ang="T4">
                  <a:pos x="T1" y="0"/>
                </a:cxn>
                <a:cxn ang="T5">
                  <a:pos x="T2" y="0"/>
                </a:cxn>
              </a:cxnLst>
              <a:rect l="0" t="0" r="r" b="b"/>
              <a:pathLst>
                <a:path w="2">
                  <a:moveTo>
                    <a:pt x="2" y="0"/>
                  </a:moveTo>
                  <a:lnTo>
                    <a:pt x="0"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97" name="Freeform 67"/>
            <p:cNvSpPr>
              <a:spLocks/>
            </p:cNvSpPr>
            <p:nvPr/>
          </p:nvSpPr>
          <p:spPr bwMode="auto">
            <a:xfrm>
              <a:off x="4739" y="2944"/>
              <a:ext cx="3" cy="0"/>
            </a:xfrm>
            <a:custGeom>
              <a:avLst/>
              <a:gdLst>
                <a:gd name="T0" fmla="*/ 0 w 4"/>
                <a:gd name="T1" fmla="*/ 2 w 4"/>
                <a:gd name="T2" fmla="*/ 0 w 4"/>
                <a:gd name="T3" fmla="*/ 0 60000 65536"/>
                <a:gd name="T4" fmla="*/ 0 60000 65536"/>
                <a:gd name="T5" fmla="*/ 0 60000 65536"/>
              </a:gdLst>
              <a:ahLst/>
              <a:cxnLst>
                <a:cxn ang="T3">
                  <a:pos x="T0" y="0"/>
                </a:cxn>
                <a:cxn ang="T4">
                  <a:pos x="T1" y="0"/>
                </a:cxn>
                <a:cxn ang="T5">
                  <a:pos x="T2" y="0"/>
                </a:cxn>
              </a:cxnLst>
              <a:rect l="0" t="0" r="r" b="b"/>
              <a:pathLst>
                <a:path w="4">
                  <a:moveTo>
                    <a:pt x="0" y="0"/>
                  </a:moveTo>
                  <a:lnTo>
                    <a:pt x="4"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98" name="Freeform 68"/>
            <p:cNvSpPr>
              <a:spLocks/>
            </p:cNvSpPr>
            <p:nvPr/>
          </p:nvSpPr>
          <p:spPr bwMode="auto">
            <a:xfrm>
              <a:off x="4740" y="2439"/>
              <a:ext cx="23" cy="11"/>
            </a:xfrm>
            <a:custGeom>
              <a:avLst/>
              <a:gdLst>
                <a:gd name="T0" fmla="*/ 0 w 26"/>
                <a:gd name="T1" fmla="*/ 35 h 7"/>
                <a:gd name="T2" fmla="*/ 4 w 26"/>
                <a:gd name="T3" fmla="*/ 35 h 7"/>
                <a:gd name="T4" fmla="*/ 11 w 26"/>
                <a:gd name="T5" fmla="*/ 8 h 7"/>
                <a:gd name="T6" fmla="*/ 16 w 26"/>
                <a:gd name="T7" fmla="*/ 0 h 7"/>
                <a:gd name="T8" fmla="*/ 13 w 26"/>
                <a:gd name="T9" fmla="*/ 42 h 7"/>
                <a:gd name="T10" fmla="*/ 0 w 26"/>
                <a:gd name="T11" fmla="*/ 35 h 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6" h="7">
                  <a:moveTo>
                    <a:pt x="0" y="6"/>
                  </a:moveTo>
                  <a:lnTo>
                    <a:pt x="8" y="6"/>
                  </a:lnTo>
                  <a:lnTo>
                    <a:pt x="17" y="1"/>
                  </a:lnTo>
                  <a:lnTo>
                    <a:pt x="26" y="0"/>
                  </a:lnTo>
                  <a:lnTo>
                    <a:pt x="21" y="7"/>
                  </a:lnTo>
                  <a:lnTo>
                    <a:pt x="0" y="6"/>
                  </a:lnTo>
                  <a:close/>
                </a:path>
              </a:pathLst>
            </a:custGeom>
            <a:solidFill>
              <a:srgbClr val="75FFB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199" name="Freeform 69"/>
            <p:cNvSpPr>
              <a:spLocks/>
            </p:cNvSpPr>
            <p:nvPr/>
          </p:nvSpPr>
          <p:spPr bwMode="auto">
            <a:xfrm>
              <a:off x="4768" y="2145"/>
              <a:ext cx="429" cy="313"/>
            </a:xfrm>
            <a:custGeom>
              <a:avLst/>
              <a:gdLst>
                <a:gd name="T0" fmla="*/ 3 w 503"/>
                <a:gd name="T1" fmla="*/ 730 h 229"/>
                <a:gd name="T2" fmla="*/ 8 w 503"/>
                <a:gd name="T3" fmla="*/ 668 h 229"/>
                <a:gd name="T4" fmla="*/ 16 w 503"/>
                <a:gd name="T5" fmla="*/ 611 h 229"/>
                <a:gd name="T6" fmla="*/ 25 w 503"/>
                <a:gd name="T7" fmla="*/ 559 h 229"/>
                <a:gd name="T8" fmla="*/ 32 w 503"/>
                <a:gd name="T9" fmla="*/ 482 h 229"/>
                <a:gd name="T10" fmla="*/ 47 w 503"/>
                <a:gd name="T11" fmla="*/ 340 h 229"/>
                <a:gd name="T12" fmla="*/ 70 w 503"/>
                <a:gd name="T13" fmla="*/ 189 h 229"/>
                <a:gd name="T14" fmla="*/ 94 w 503"/>
                <a:gd name="T15" fmla="*/ 63 h 229"/>
                <a:gd name="T16" fmla="*/ 131 w 503"/>
                <a:gd name="T17" fmla="*/ 30 h 229"/>
                <a:gd name="T18" fmla="*/ 135 w 503"/>
                <a:gd name="T19" fmla="*/ 77 h 229"/>
                <a:gd name="T20" fmla="*/ 136 w 503"/>
                <a:gd name="T21" fmla="*/ 118 h 229"/>
                <a:gd name="T22" fmla="*/ 126 w 503"/>
                <a:gd name="T23" fmla="*/ 133 h 229"/>
                <a:gd name="T24" fmla="*/ 111 w 503"/>
                <a:gd name="T25" fmla="*/ 161 h 229"/>
                <a:gd name="T26" fmla="*/ 99 w 503"/>
                <a:gd name="T27" fmla="*/ 220 h 229"/>
                <a:gd name="T28" fmla="*/ 93 w 503"/>
                <a:gd name="T29" fmla="*/ 286 h 229"/>
                <a:gd name="T30" fmla="*/ 96 w 503"/>
                <a:gd name="T31" fmla="*/ 273 h 229"/>
                <a:gd name="T32" fmla="*/ 107 w 503"/>
                <a:gd name="T33" fmla="*/ 223 h 229"/>
                <a:gd name="T34" fmla="*/ 116 w 503"/>
                <a:gd name="T35" fmla="*/ 174 h 229"/>
                <a:gd name="T36" fmla="*/ 125 w 503"/>
                <a:gd name="T37" fmla="*/ 144 h 229"/>
                <a:gd name="T38" fmla="*/ 140 w 503"/>
                <a:gd name="T39" fmla="*/ 172 h 229"/>
                <a:gd name="T40" fmla="*/ 146 w 503"/>
                <a:gd name="T41" fmla="*/ 141 h 229"/>
                <a:gd name="T42" fmla="*/ 137 w 503"/>
                <a:gd name="T43" fmla="*/ 96 h 229"/>
                <a:gd name="T44" fmla="*/ 137 w 503"/>
                <a:gd name="T45" fmla="*/ 55 h 229"/>
                <a:gd name="T46" fmla="*/ 142 w 503"/>
                <a:gd name="T47" fmla="*/ 41 h 229"/>
                <a:gd name="T48" fmla="*/ 154 w 503"/>
                <a:gd name="T49" fmla="*/ 57 h 229"/>
                <a:gd name="T50" fmla="*/ 164 w 503"/>
                <a:gd name="T51" fmla="*/ 85 h 229"/>
                <a:gd name="T52" fmla="*/ 175 w 503"/>
                <a:gd name="T53" fmla="*/ 105 h 229"/>
                <a:gd name="T54" fmla="*/ 190 w 503"/>
                <a:gd name="T55" fmla="*/ 96 h 229"/>
                <a:gd name="T56" fmla="*/ 210 w 503"/>
                <a:gd name="T57" fmla="*/ 46 h 229"/>
                <a:gd name="T58" fmla="*/ 230 w 503"/>
                <a:gd name="T59" fmla="*/ 7 h 229"/>
                <a:gd name="T60" fmla="*/ 250 w 503"/>
                <a:gd name="T61" fmla="*/ 10 h 229"/>
                <a:gd name="T62" fmla="*/ 264 w 503"/>
                <a:gd name="T63" fmla="*/ 514 h 229"/>
                <a:gd name="T64" fmla="*/ 266 w 503"/>
                <a:gd name="T65" fmla="*/ 592 h 229"/>
                <a:gd name="T66" fmla="*/ 264 w 503"/>
                <a:gd name="T67" fmla="*/ 692 h 229"/>
                <a:gd name="T68" fmla="*/ 259 w 503"/>
                <a:gd name="T69" fmla="*/ 739 h 229"/>
                <a:gd name="T70" fmla="*/ 245 w 503"/>
                <a:gd name="T71" fmla="*/ 764 h 229"/>
                <a:gd name="T72" fmla="*/ 229 w 503"/>
                <a:gd name="T73" fmla="*/ 760 h 229"/>
                <a:gd name="T74" fmla="*/ 217 w 503"/>
                <a:gd name="T75" fmla="*/ 744 h 229"/>
                <a:gd name="T76" fmla="*/ 205 w 503"/>
                <a:gd name="T77" fmla="*/ 737 h 229"/>
                <a:gd name="T78" fmla="*/ 193 w 503"/>
                <a:gd name="T79" fmla="*/ 723 h 229"/>
                <a:gd name="T80" fmla="*/ 183 w 503"/>
                <a:gd name="T81" fmla="*/ 708 h 229"/>
                <a:gd name="T82" fmla="*/ 175 w 503"/>
                <a:gd name="T83" fmla="*/ 692 h 229"/>
                <a:gd name="T84" fmla="*/ 165 w 503"/>
                <a:gd name="T85" fmla="*/ 677 h 229"/>
                <a:gd name="T86" fmla="*/ 156 w 503"/>
                <a:gd name="T87" fmla="*/ 667 h 229"/>
                <a:gd name="T88" fmla="*/ 151 w 503"/>
                <a:gd name="T89" fmla="*/ 674 h 229"/>
                <a:gd name="T90" fmla="*/ 145 w 503"/>
                <a:gd name="T91" fmla="*/ 724 h 229"/>
                <a:gd name="T92" fmla="*/ 119 w 503"/>
                <a:gd name="T93" fmla="*/ 760 h 229"/>
                <a:gd name="T94" fmla="*/ 86 w 503"/>
                <a:gd name="T95" fmla="*/ 779 h 229"/>
                <a:gd name="T96" fmla="*/ 60 w 503"/>
                <a:gd name="T97" fmla="*/ 793 h 229"/>
                <a:gd name="T98" fmla="*/ 44 w 503"/>
                <a:gd name="T99" fmla="*/ 800 h 229"/>
                <a:gd name="T100" fmla="*/ 32 w 503"/>
                <a:gd name="T101" fmla="*/ 795 h 229"/>
                <a:gd name="T102" fmla="*/ 19 w 503"/>
                <a:gd name="T103" fmla="*/ 789 h 229"/>
                <a:gd name="T104" fmla="*/ 7 w 503"/>
                <a:gd name="T105" fmla="*/ 780 h 229"/>
                <a:gd name="T106" fmla="*/ 1 w 503"/>
                <a:gd name="T107" fmla="*/ 764 h 22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03" h="229">
                  <a:moveTo>
                    <a:pt x="1" y="219"/>
                  </a:moveTo>
                  <a:lnTo>
                    <a:pt x="4" y="209"/>
                  </a:lnTo>
                  <a:lnTo>
                    <a:pt x="9" y="201"/>
                  </a:lnTo>
                  <a:lnTo>
                    <a:pt x="15" y="192"/>
                  </a:lnTo>
                  <a:lnTo>
                    <a:pt x="22" y="183"/>
                  </a:lnTo>
                  <a:lnTo>
                    <a:pt x="31" y="175"/>
                  </a:lnTo>
                  <a:lnTo>
                    <a:pt x="40" y="167"/>
                  </a:lnTo>
                  <a:lnTo>
                    <a:pt x="47" y="160"/>
                  </a:lnTo>
                  <a:lnTo>
                    <a:pt x="55" y="153"/>
                  </a:lnTo>
                  <a:lnTo>
                    <a:pt x="60" y="138"/>
                  </a:lnTo>
                  <a:lnTo>
                    <a:pt x="71" y="119"/>
                  </a:lnTo>
                  <a:lnTo>
                    <a:pt x="88" y="97"/>
                  </a:lnTo>
                  <a:lnTo>
                    <a:pt x="110" y="75"/>
                  </a:lnTo>
                  <a:lnTo>
                    <a:pt x="133" y="54"/>
                  </a:lnTo>
                  <a:lnTo>
                    <a:pt x="156" y="34"/>
                  </a:lnTo>
                  <a:lnTo>
                    <a:pt x="177" y="18"/>
                  </a:lnTo>
                  <a:lnTo>
                    <a:pt x="193" y="8"/>
                  </a:lnTo>
                  <a:lnTo>
                    <a:pt x="248" y="9"/>
                  </a:lnTo>
                  <a:lnTo>
                    <a:pt x="251" y="15"/>
                  </a:lnTo>
                  <a:lnTo>
                    <a:pt x="255" y="22"/>
                  </a:lnTo>
                  <a:lnTo>
                    <a:pt x="258" y="27"/>
                  </a:lnTo>
                  <a:lnTo>
                    <a:pt x="259" y="34"/>
                  </a:lnTo>
                  <a:lnTo>
                    <a:pt x="250" y="35"/>
                  </a:lnTo>
                  <a:lnTo>
                    <a:pt x="238" y="38"/>
                  </a:lnTo>
                  <a:lnTo>
                    <a:pt x="224" y="41"/>
                  </a:lnTo>
                  <a:lnTo>
                    <a:pt x="210" y="46"/>
                  </a:lnTo>
                  <a:lnTo>
                    <a:pt x="197" y="54"/>
                  </a:lnTo>
                  <a:lnTo>
                    <a:pt x="186" y="63"/>
                  </a:lnTo>
                  <a:lnTo>
                    <a:pt x="178" y="71"/>
                  </a:lnTo>
                  <a:lnTo>
                    <a:pt x="176" y="82"/>
                  </a:lnTo>
                  <a:lnTo>
                    <a:pt x="178" y="81"/>
                  </a:lnTo>
                  <a:lnTo>
                    <a:pt x="183" y="78"/>
                  </a:lnTo>
                  <a:lnTo>
                    <a:pt x="190" y="71"/>
                  </a:lnTo>
                  <a:lnTo>
                    <a:pt x="200" y="64"/>
                  </a:lnTo>
                  <a:lnTo>
                    <a:pt x="210" y="58"/>
                  </a:lnTo>
                  <a:lnTo>
                    <a:pt x="220" y="50"/>
                  </a:lnTo>
                  <a:lnTo>
                    <a:pt x="228" y="45"/>
                  </a:lnTo>
                  <a:lnTo>
                    <a:pt x="234" y="41"/>
                  </a:lnTo>
                  <a:lnTo>
                    <a:pt x="263" y="40"/>
                  </a:lnTo>
                  <a:lnTo>
                    <a:pt x="264" y="49"/>
                  </a:lnTo>
                  <a:lnTo>
                    <a:pt x="264" y="40"/>
                  </a:lnTo>
                  <a:lnTo>
                    <a:pt x="276" y="40"/>
                  </a:lnTo>
                  <a:lnTo>
                    <a:pt x="260" y="31"/>
                  </a:lnTo>
                  <a:lnTo>
                    <a:pt x="260" y="27"/>
                  </a:lnTo>
                  <a:lnTo>
                    <a:pt x="260" y="20"/>
                  </a:lnTo>
                  <a:lnTo>
                    <a:pt x="260" y="15"/>
                  </a:lnTo>
                  <a:lnTo>
                    <a:pt x="259" y="10"/>
                  </a:lnTo>
                  <a:lnTo>
                    <a:pt x="269" y="12"/>
                  </a:lnTo>
                  <a:lnTo>
                    <a:pt x="280" y="14"/>
                  </a:lnTo>
                  <a:lnTo>
                    <a:pt x="290" y="17"/>
                  </a:lnTo>
                  <a:lnTo>
                    <a:pt x="300" y="20"/>
                  </a:lnTo>
                  <a:lnTo>
                    <a:pt x="309" y="24"/>
                  </a:lnTo>
                  <a:lnTo>
                    <a:pt x="319" y="28"/>
                  </a:lnTo>
                  <a:lnTo>
                    <a:pt x="330" y="30"/>
                  </a:lnTo>
                  <a:lnTo>
                    <a:pt x="340" y="31"/>
                  </a:lnTo>
                  <a:lnTo>
                    <a:pt x="359" y="27"/>
                  </a:lnTo>
                  <a:lnTo>
                    <a:pt x="377" y="20"/>
                  </a:lnTo>
                  <a:lnTo>
                    <a:pt x="397" y="13"/>
                  </a:lnTo>
                  <a:lnTo>
                    <a:pt x="416" y="7"/>
                  </a:lnTo>
                  <a:lnTo>
                    <a:pt x="435" y="2"/>
                  </a:lnTo>
                  <a:lnTo>
                    <a:pt x="453" y="0"/>
                  </a:lnTo>
                  <a:lnTo>
                    <a:pt x="471" y="3"/>
                  </a:lnTo>
                  <a:lnTo>
                    <a:pt x="487" y="12"/>
                  </a:lnTo>
                  <a:lnTo>
                    <a:pt x="499" y="147"/>
                  </a:lnTo>
                  <a:lnTo>
                    <a:pt x="503" y="148"/>
                  </a:lnTo>
                  <a:lnTo>
                    <a:pt x="503" y="170"/>
                  </a:lnTo>
                  <a:lnTo>
                    <a:pt x="503" y="187"/>
                  </a:lnTo>
                  <a:lnTo>
                    <a:pt x="501" y="198"/>
                  </a:lnTo>
                  <a:lnTo>
                    <a:pt x="497" y="207"/>
                  </a:lnTo>
                  <a:lnTo>
                    <a:pt x="489" y="212"/>
                  </a:lnTo>
                  <a:lnTo>
                    <a:pt x="478" y="216"/>
                  </a:lnTo>
                  <a:lnTo>
                    <a:pt x="462" y="219"/>
                  </a:lnTo>
                  <a:lnTo>
                    <a:pt x="441" y="222"/>
                  </a:lnTo>
                  <a:lnTo>
                    <a:pt x="431" y="218"/>
                  </a:lnTo>
                  <a:lnTo>
                    <a:pt x="421" y="216"/>
                  </a:lnTo>
                  <a:lnTo>
                    <a:pt x="410" y="213"/>
                  </a:lnTo>
                  <a:lnTo>
                    <a:pt x="398" y="212"/>
                  </a:lnTo>
                  <a:lnTo>
                    <a:pt x="387" y="211"/>
                  </a:lnTo>
                  <a:lnTo>
                    <a:pt x="376" y="209"/>
                  </a:lnTo>
                  <a:lnTo>
                    <a:pt x="365" y="207"/>
                  </a:lnTo>
                  <a:lnTo>
                    <a:pt x="354" y="204"/>
                  </a:lnTo>
                  <a:lnTo>
                    <a:pt x="346" y="203"/>
                  </a:lnTo>
                  <a:lnTo>
                    <a:pt x="337" y="201"/>
                  </a:lnTo>
                  <a:lnTo>
                    <a:pt x="329" y="198"/>
                  </a:lnTo>
                  <a:lnTo>
                    <a:pt x="320" y="196"/>
                  </a:lnTo>
                  <a:lnTo>
                    <a:pt x="311" y="194"/>
                  </a:lnTo>
                  <a:lnTo>
                    <a:pt x="304" y="192"/>
                  </a:lnTo>
                  <a:lnTo>
                    <a:pt x="295" y="191"/>
                  </a:lnTo>
                  <a:lnTo>
                    <a:pt x="289" y="191"/>
                  </a:lnTo>
                  <a:lnTo>
                    <a:pt x="285" y="193"/>
                  </a:lnTo>
                  <a:lnTo>
                    <a:pt x="288" y="202"/>
                  </a:lnTo>
                  <a:lnTo>
                    <a:pt x="273" y="208"/>
                  </a:lnTo>
                  <a:lnTo>
                    <a:pt x="250" y="213"/>
                  </a:lnTo>
                  <a:lnTo>
                    <a:pt x="224" y="218"/>
                  </a:lnTo>
                  <a:lnTo>
                    <a:pt x="194" y="221"/>
                  </a:lnTo>
                  <a:lnTo>
                    <a:pt x="164" y="223"/>
                  </a:lnTo>
                  <a:lnTo>
                    <a:pt x="137" y="226"/>
                  </a:lnTo>
                  <a:lnTo>
                    <a:pt x="113" y="227"/>
                  </a:lnTo>
                  <a:lnTo>
                    <a:pt x="96" y="229"/>
                  </a:lnTo>
                  <a:lnTo>
                    <a:pt x="83" y="229"/>
                  </a:lnTo>
                  <a:lnTo>
                    <a:pt x="72" y="228"/>
                  </a:lnTo>
                  <a:lnTo>
                    <a:pt x="60" y="228"/>
                  </a:lnTo>
                  <a:lnTo>
                    <a:pt x="49" y="227"/>
                  </a:lnTo>
                  <a:lnTo>
                    <a:pt x="36" y="226"/>
                  </a:lnTo>
                  <a:lnTo>
                    <a:pt x="24" y="226"/>
                  </a:lnTo>
                  <a:lnTo>
                    <a:pt x="12" y="224"/>
                  </a:lnTo>
                  <a:lnTo>
                    <a:pt x="0" y="223"/>
                  </a:lnTo>
                  <a:lnTo>
                    <a:pt x="1" y="219"/>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00" name="Freeform 70"/>
            <p:cNvSpPr>
              <a:spLocks/>
            </p:cNvSpPr>
            <p:nvPr/>
          </p:nvSpPr>
          <p:spPr bwMode="auto">
            <a:xfrm>
              <a:off x="4785" y="3265"/>
              <a:ext cx="89" cy="79"/>
            </a:xfrm>
            <a:custGeom>
              <a:avLst/>
              <a:gdLst>
                <a:gd name="T0" fmla="*/ 0 w 105"/>
                <a:gd name="T1" fmla="*/ 98 h 57"/>
                <a:gd name="T2" fmla="*/ 5 w 105"/>
                <a:gd name="T3" fmla="*/ 55 h 57"/>
                <a:gd name="T4" fmla="*/ 18 w 105"/>
                <a:gd name="T5" fmla="*/ 29 h 57"/>
                <a:gd name="T6" fmla="*/ 34 w 105"/>
                <a:gd name="T7" fmla="*/ 0 h 57"/>
                <a:gd name="T8" fmla="*/ 36 w 105"/>
                <a:gd name="T9" fmla="*/ 26 h 57"/>
                <a:gd name="T10" fmla="*/ 48 w 105"/>
                <a:gd name="T11" fmla="*/ 46 h 57"/>
                <a:gd name="T12" fmla="*/ 53 w 105"/>
                <a:gd name="T13" fmla="*/ 75 h 57"/>
                <a:gd name="T14" fmla="*/ 54 w 105"/>
                <a:gd name="T15" fmla="*/ 80 h 57"/>
                <a:gd name="T16" fmla="*/ 54 w 105"/>
                <a:gd name="T17" fmla="*/ 98 h 57"/>
                <a:gd name="T18" fmla="*/ 49 w 105"/>
                <a:gd name="T19" fmla="*/ 151 h 57"/>
                <a:gd name="T20" fmla="*/ 39 w 105"/>
                <a:gd name="T21" fmla="*/ 193 h 57"/>
                <a:gd name="T22" fmla="*/ 35 w 105"/>
                <a:gd name="T23" fmla="*/ 194 h 57"/>
                <a:gd name="T24" fmla="*/ 31 w 105"/>
                <a:gd name="T25" fmla="*/ 202 h 57"/>
                <a:gd name="T26" fmla="*/ 26 w 105"/>
                <a:gd name="T27" fmla="*/ 208 h 57"/>
                <a:gd name="T28" fmla="*/ 22 w 105"/>
                <a:gd name="T29" fmla="*/ 209 h 57"/>
                <a:gd name="T30" fmla="*/ 18 w 105"/>
                <a:gd name="T31" fmla="*/ 209 h 57"/>
                <a:gd name="T32" fmla="*/ 14 w 105"/>
                <a:gd name="T33" fmla="*/ 202 h 57"/>
                <a:gd name="T34" fmla="*/ 10 w 105"/>
                <a:gd name="T35" fmla="*/ 188 h 57"/>
                <a:gd name="T36" fmla="*/ 5 w 105"/>
                <a:gd name="T37" fmla="*/ 170 h 57"/>
                <a:gd name="T38" fmla="*/ 0 w 105"/>
                <a:gd name="T39" fmla="*/ 133 h 57"/>
                <a:gd name="T40" fmla="*/ 0 w 105"/>
                <a:gd name="T41" fmla="*/ 98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5" h="57">
                  <a:moveTo>
                    <a:pt x="0" y="27"/>
                  </a:moveTo>
                  <a:lnTo>
                    <a:pt x="9" y="15"/>
                  </a:lnTo>
                  <a:lnTo>
                    <a:pt x="34" y="8"/>
                  </a:lnTo>
                  <a:lnTo>
                    <a:pt x="66" y="0"/>
                  </a:lnTo>
                  <a:lnTo>
                    <a:pt x="70" y="7"/>
                  </a:lnTo>
                  <a:lnTo>
                    <a:pt x="93" y="12"/>
                  </a:lnTo>
                  <a:lnTo>
                    <a:pt x="103" y="20"/>
                  </a:lnTo>
                  <a:lnTo>
                    <a:pt x="105" y="22"/>
                  </a:lnTo>
                  <a:lnTo>
                    <a:pt x="105" y="27"/>
                  </a:lnTo>
                  <a:lnTo>
                    <a:pt x="96" y="41"/>
                  </a:lnTo>
                  <a:lnTo>
                    <a:pt x="76" y="52"/>
                  </a:lnTo>
                  <a:lnTo>
                    <a:pt x="67" y="53"/>
                  </a:lnTo>
                  <a:lnTo>
                    <a:pt x="60" y="55"/>
                  </a:lnTo>
                  <a:lnTo>
                    <a:pt x="51" y="56"/>
                  </a:lnTo>
                  <a:lnTo>
                    <a:pt x="44" y="57"/>
                  </a:lnTo>
                  <a:lnTo>
                    <a:pt x="35" y="57"/>
                  </a:lnTo>
                  <a:lnTo>
                    <a:pt x="26" y="55"/>
                  </a:lnTo>
                  <a:lnTo>
                    <a:pt x="19" y="51"/>
                  </a:lnTo>
                  <a:lnTo>
                    <a:pt x="10" y="46"/>
                  </a:lnTo>
                  <a:lnTo>
                    <a:pt x="0" y="36"/>
                  </a:lnTo>
                  <a:lnTo>
                    <a:pt x="0" y="2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01" name="Freeform 71"/>
            <p:cNvSpPr>
              <a:spLocks/>
            </p:cNvSpPr>
            <p:nvPr/>
          </p:nvSpPr>
          <p:spPr bwMode="auto">
            <a:xfrm>
              <a:off x="4787" y="2950"/>
              <a:ext cx="130" cy="19"/>
            </a:xfrm>
            <a:custGeom>
              <a:avLst/>
              <a:gdLst>
                <a:gd name="T0" fmla="*/ 0 w 151"/>
                <a:gd name="T1" fmla="*/ 27 h 14"/>
                <a:gd name="T2" fmla="*/ 66 w 151"/>
                <a:gd name="T3" fmla="*/ 0 h 14"/>
                <a:gd name="T4" fmla="*/ 80 w 151"/>
                <a:gd name="T5" fmla="*/ 7 h 14"/>
                <a:gd name="T6" fmla="*/ 83 w 151"/>
                <a:gd name="T7" fmla="*/ 30 h 14"/>
                <a:gd name="T8" fmla="*/ 32 w 151"/>
                <a:gd name="T9" fmla="*/ 41 h 14"/>
                <a:gd name="T10" fmla="*/ 28 w 151"/>
                <a:gd name="T11" fmla="*/ 41 h 14"/>
                <a:gd name="T12" fmla="*/ 22 w 151"/>
                <a:gd name="T13" fmla="*/ 48 h 14"/>
                <a:gd name="T14" fmla="*/ 16 w 151"/>
                <a:gd name="T15" fmla="*/ 48 h 14"/>
                <a:gd name="T16" fmla="*/ 3 w 151"/>
                <a:gd name="T17" fmla="*/ 48 h 14"/>
                <a:gd name="T18" fmla="*/ 0 w 151"/>
                <a:gd name="T19" fmla="*/ 27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1" h="14">
                  <a:moveTo>
                    <a:pt x="0" y="8"/>
                  </a:moveTo>
                  <a:lnTo>
                    <a:pt x="121" y="0"/>
                  </a:lnTo>
                  <a:lnTo>
                    <a:pt x="145" y="2"/>
                  </a:lnTo>
                  <a:lnTo>
                    <a:pt x="151" y="9"/>
                  </a:lnTo>
                  <a:lnTo>
                    <a:pt x="58" y="12"/>
                  </a:lnTo>
                  <a:lnTo>
                    <a:pt x="51" y="12"/>
                  </a:lnTo>
                  <a:lnTo>
                    <a:pt x="40" y="14"/>
                  </a:lnTo>
                  <a:lnTo>
                    <a:pt x="29" y="14"/>
                  </a:lnTo>
                  <a:lnTo>
                    <a:pt x="4" y="14"/>
                  </a:lnTo>
                  <a:lnTo>
                    <a:pt x="0"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02" name="Freeform 72"/>
            <p:cNvSpPr>
              <a:spLocks/>
            </p:cNvSpPr>
            <p:nvPr/>
          </p:nvSpPr>
          <p:spPr bwMode="auto">
            <a:xfrm>
              <a:off x="4795" y="3278"/>
              <a:ext cx="70" cy="52"/>
            </a:xfrm>
            <a:custGeom>
              <a:avLst/>
              <a:gdLst>
                <a:gd name="T0" fmla="*/ 0 w 82"/>
                <a:gd name="T1" fmla="*/ 55 h 38"/>
                <a:gd name="T2" fmla="*/ 3 w 82"/>
                <a:gd name="T3" fmla="*/ 40 h 38"/>
                <a:gd name="T4" fmla="*/ 17 w 82"/>
                <a:gd name="T5" fmla="*/ 10 h 38"/>
                <a:gd name="T6" fmla="*/ 27 w 82"/>
                <a:gd name="T7" fmla="*/ 0 h 38"/>
                <a:gd name="T8" fmla="*/ 31 w 82"/>
                <a:gd name="T9" fmla="*/ 26 h 38"/>
                <a:gd name="T10" fmla="*/ 44 w 82"/>
                <a:gd name="T11" fmla="*/ 55 h 38"/>
                <a:gd name="T12" fmla="*/ 40 w 82"/>
                <a:gd name="T13" fmla="*/ 75 h 38"/>
                <a:gd name="T14" fmla="*/ 38 w 82"/>
                <a:gd name="T15" fmla="*/ 96 h 38"/>
                <a:gd name="T16" fmla="*/ 32 w 82"/>
                <a:gd name="T17" fmla="*/ 107 h 38"/>
                <a:gd name="T18" fmla="*/ 29 w 82"/>
                <a:gd name="T19" fmla="*/ 116 h 38"/>
                <a:gd name="T20" fmla="*/ 25 w 82"/>
                <a:gd name="T21" fmla="*/ 126 h 38"/>
                <a:gd name="T22" fmla="*/ 21 w 82"/>
                <a:gd name="T23" fmla="*/ 131 h 38"/>
                <a:gd name="T24" fmla="*/ 17 w 82"/>
                <a:gd name="T25" fmla="*/ 133 h 38"/>
                <a:gd name="T26" fmla="*/ 13 w 82"/>
                <a:gd name="T27" fmla="*/ 133 h 38"/>
                <a:gd name="T28" fmla="*/ 3 w 82"/>
                <a:gd name="T29" fmla="*/ 105 h 38"/>
                <a:gd name="T30" fmla="*/ 0 w 82"/>
                <a:gd name="T31" fmla="*/ 88 h 38"/>
                <a:gd name="T32" fmla="*/ 0 w 82"/>
                <a:gd name="T33" fmla="*/ 55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38">
                  <a:moveTo>
                    <a:pt x="0" y="15"/>
                  </a:moveTo>
                  <a:lnTo>
                    <a:pt x="6" y="11"/>
                  </a:lnTo>
                  <a:lnTo>
                    <a:pt x="33" y="3"/>
                  </a:lnTo>
                  <a:lnTo>
                    <a:pt x="51" y="0"/>
                  </a:lnTo>
                  <a:lnTo>
                    <a:pt x="57" y="7"/>
                  </a:lnTo>
                  <a:lnTo>
                    <a:pt x="82" y="15"/>
                  </a:lnTo>
                  <a:lnTo>
                    <a:pt x="76" y="21"/>
                  </a:lnTo>
                  <a:lnTo>
                    <a:pt x="70" y="27"/>
                  </a:lnTo>
                  <a:lnTo>
                    <a:pt x="62" y="31"/>
                  </a:lnTo>
                  <a:lnTo>
                    <a:pt x="55" y="33"/>
                  </a:lnTo>
                  <a:lnTo>
                    <a:pt x="47" y="36"/>
                  </a:lnTo>
                  <a:lnTo>
                    <a:pt x="40" y="37"/>
                  </a:lnTo>
                  <a:lnTo>
                    <a:pt x="33" y="38"/>
                  </a:lnTo>
                  <a:lnTo>
                    <a:pt x="25" y="38"/>
                  </a:lnTo>
                  <a:lnTo>
                    <a:pt x="5" y="30"/>
                  </a:lnTo>
                  <a:lnTo>
                    <a:pt x="0" y="25"/>
                  </a:lnTo>
                  <a:lnTo>
                    <a:pt x="0" y="15"/>
                  </a:lnTo>
                  <a:close/>
                </a:path>
              </a:pathLst>
            </a:custGeom>
            <a:solidFill>
              <a:srgbClr val="A7011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03" name="Freeform 73"/>
            <p:cNvSpPr>
              <a:spLocks/>
            </p:cNvSpPr>
            <p:nvPr/>
          </p:nvSpPr>
          <p:spPr bwMode="auto">
            <a:xfrm>
              <a:off x="4800" y="2979"/>
              <a:ext cx="110" cy="22"/>
            </a:xfrm>
            <a:custGeom>
              <a:avLst/>
              <a:gdLst>
                <a:gd name="T0" fmla="*/ 0 w 130"/>
                <a:gd name="T1" fmla="*/ 30 h 17"/>
                <a:gd name="T2" fmla="*/ 59 w 130"/>
                <a:gd name="T3" fmla="*/ 0 h 17"/>
                <a:gd name="T4" fmla="*/ 67 w 130"/>
                <a:gd name="T5" fmla="*/ 1 h 17"/>
                <a:gd name="T6" fmla="*/ 58 w 130"/>
                <a:gd name="T7" fmla="*/ 13 h 17"/>
                <a:gd name="T8" fmla="*/ 49 w 130"/>
                <a:gd name="T9" fmla="*/ 22 h 17"/>
                <a:gd name="T10" fmla="*/ 41 w 130"/>
                <a:gd name="T11" fmla="*/ 30 h 17"/>
                <a:gd name="T12" fmla="*/ 34 w 130"/>
                <a:gd name="T13" fmla="*/ 36 h 17"/>
                <a:gd name="T14" fmla="*/ 25 w 130"/>
                <a:gd name="T15" fmla="*/ 45 h 17"/>
                <a:gd name="T16" fmla="*/ 17 w 130"/>
                <a:gd name="T17" fmla="*/ 47 h 17"/>
                <a:gd name="T18" fmla="*/ 8 w 130"/>
                <a:gd name="T19" fmla="*/ 45 h 17"/>
                <a:gd name="T20" fmla="*/ 0 w 130"/>
                <a:gd name="T21" fmla="*/ 41 h 17"/>
                <a:gd name="T22" fmla="*/ 0 w 130"/>
                <a:gd name="T23" fmla="*/ 30 h 1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0" h="17">
                  <a:moveTo>
                    <a:pt x="0" y="11"/>
                  </a:moveTo>
                  <a:lnTo>
                    <a:pt x="116" y="0"/>
                  </a:lnTo>
                  <a:lnTo>
                    <a:pt x="130" y="1"/>
                  </a:lnTo>
                  <a:lnTo>
                    <a:pt x="114" y="5"/>
                  </a:lnTo>
                  <a:lnTo>
                    <a:pt x="97" y="8"/>
                  </a:lnTo>
                  <a:lnTo>
                    <a:pt x="81" y="11"/>
                  </a:lnTo>
                  <a:lnTo>
                    <a:pt x="65" y="13"/>
                  </a:lnTo>
                  <a:lnTo>
                    <a:pt x="49" y="16"/>
                  </a:lnTo>
                  <a:lnTo>
                    <a:pt x="33" y="17"/>
                  </a:lnTo>
                  <a:lnTo>
                    <a:pt x="17" y="16"/>
                  </a:lnTo>
                  <a:lnTo>
                    <a:pt x="0" y="15"/>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04" name="Freeform 74"/>
            <p:cNvSpPr>
              <a:spLocks/>
            </p:cNvSpPr>
            <p:nvPr/>
          </p:nvSpPr>
          <p:spPr bwMode="auto">
            <a:xfrm>
              <a:off x="4853" y="2379"/>
              <a:ext cx="89" cy="22"/>
            </a:xfrm>
            <a:custGeom>
              <a:avLst/>
              <a:gdLst>
                <a:gd name="T0" fmla="*/ 1 w 103"/>
                <a:gd name="T1" fmla="*/ 21 h 16"/>
                <a:gd name="T2" fmla="*/ 1 w 103"/>
                <a:gd name="T3" fmla="*/ 11 h 16"/>
                <a:gd name="T4" fmla="*/ 6 w 103"/>
                <a:gd name="T5" fmla="*/ 21 h 16"/>
                <a:gd name="T6" fmla="*/ 10 w 103"/>
                <a:gd name="T7" fmla="*/ 26 h 16"/>
                <a:gd name="T8" fmla="*/ 15 w 103"/>
                <a:gd name="T9" fmla="*/ 32 h 16"/>
                <a:gd name="T10" fmla="*/ 20 w 103"/>
                <a:gd name="T11" fmla="*/ 26 h 16"/>
                <a:gd name="T12" fmla="*/ 25 w 103"/>
                <a:gd name="T13" fmla="*/ 26 h 16"/>
                <a:gd name="T14" fmla="*/ 29 w 103"/>
                <a:gd name="T15" fmla="*/ 21 h 16"/>
                <a:gd name="T16" fmla="*/ 35 w 103"/>
                <a:gd name="T17" fmla="*/ 19 h 16"/>
                <a:gd name="T18" fmla="*/ 39 w 103"/>
                <a:gd name="T19" fmla="*/ 19 h 16"/>
                <a:gd name="T20" fmla="*/ 58 w 103"/>
                <a:gd name="T21" fmla="*/ 0 h 16"/>
                <a:gd name="T22" fmla="*/ 54 w 103"/>
                <a:gd name="T23" fmla="*/ 21 h 16"/>
                <a:gd name="T24" fmla="*/ 48 w 103"/>
                <a:gd name="T25" fmla="*/ 32 h 16"/>
                <a:gd name="T26" fmla="*/ 43 w 103"/>
                <a:gd name="T27" fmla="*/ 36 h 16"/>
                <a:gd name="T28" fmla="*/ 36 w 103"/>
                <a:gd name="T29" fmla="*/ 44 h 16"/>
                <a:gd name="T30" fmla="*/ 30 w 103"/>
                <a:gd name="T31" fmla="*/ 50 h 16"/>
                <a:gd name="T32" fmla="*/ 25 w 103"/>
                <a:gd name="T33" fmla="*/ 55 h 16"/>
                <a:gd name="T34" fmla="*/ 19 w 103"/>
                <a:gd name="T35" fmla="*/ 56 h 16"/>
                <a:gd name="T36" fmla="*/ 14 w 103"/>
                <a:gd name="T37" fmla="*/ 56 h 16"/>
                <a:gd name="T38" fmla="*/ 7 w 103"/>
                <a:gd name="T39" fmla="*/ 55 h 16"/>
                <a:gd name="T40" fmla="*/ 0 w 103"/>
                <a:gd name="T41" fmla="*/ 26 h 16"/>
                <a:gd name="T42" fmla="*/ 1 w 103"/>
                <a:gd name="T43" fmla="*/ 21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3" h="16">
                  <a:moveTo>
                    <a:pt x="1" y="6"/>
                  </a:moveTo>
                  <a:lnTo>
                    <a:pt x="1" y="3"/>
                  </a:lnTo>
                  <a:lnTo>
                    <a:pt x="10" y="6"/>
                  </a:lnTo>
                  <a:lnTo>
                    <a:pt x="19" y="7"/>
                  </a:lnTo>
                  <a:lnTo>
                    <a:pt x="27" y="9"/>
                  </a:lnTo>
                  <a:lnTo>
                    <a:pt x="36" y="7"/>
                  </a:lnTo>
                  <a:lnTo>
                    <a:pt x="45" y="7"/>
                  </a:lnTo>
                  <a:lnTo>
                    <a:pt x="52" y="6"/>
                  </a:lnTo>
                  <a:lnTo>
                    <a:pt x="61" y="5"/>
                  </a:lnTo>
                  <a:lnTo>
                    <a:pt x="70" y="5"/>
                  </a:lnTo>
                  <a:lnTo>
                    <a:pt x="103" y="0"/>
                  </a:lnTo>
                  <a:lnTo>
                    <a:pt x="98" y="6"/>
                  </a:lnTo>
                  <a:lnTo>
                    <a:pt x="87" y="9"/>
                  </a:lnTo>
                  <a:lnTo>
                    <a:pt x="77" y="10"/>
                  </a:lnTo>
                  <a:lnTo>
                    <a:pt x="66" y="12"/>
                  </a:lnTo>
                  <a:lnTo>
                    <a:pt x="56" y="14"/>
                  </a:lnTo>
                  <a:lnTo>
                    <a:pt x="45" y="15"/>
                  </a:lnTo>
                  <a:lnTo>
                    <a:pt x="33" y="16"/>
                  </a:lnTo>
                  <a:lnTo>
                    <a:pt x="24" y="16"/>
                  </a:lnTo>
                  <a:lnTo>
                    <a:pt x="12" y="15"/>
                  </a:lnTo>
                  <a:lnTo>
                    <a:pt x="0" y="7"/>
                  </a:lnTo>
                  <a:lnTo>
                    <a:pt x="1"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05" name="Freeform 75"/>
            <p:cNvSpPr>
              <a:spLocks/>
            </p:cNvSpPr>
            <p:nvPr/>
          </p:nvSpPr>
          <p:spPr bwMode="auto">
            <a:xfrm>
              <a:off x="4858" y="2371"/>
              <a:ext cx="7" cy="5"/>
            </a:xfrm>
            <a:custGeom>
              <a:avLst/>
              <a:gdLst>
                <a:gd name="T0" fmla="*/ 0 w 7"/>
                <a:gd name="T1" fmla="*/ 10 h 4"/>
                <a:gd name="T2" fmla="*/ 7 w 7"/>
                <a:gd name="T3" fmla="*/ 0 h 4"/>
                <a:gd name="T4" fmla="*/ 0 w 7"/>
                <a:gd name="T5" fmla="*/ 10 h 4"/>
                <a:gd name="T6" fmla="*/ 0 60000 65536"/>
                <a:gd name="T7" fmla="*/ 0 60000 65536"/>
                <a:gd name="T8" fmla="*/ 0 60000 65536"/>
              </a:gdLst>
              <a:ahLst/>
              <a:cxnLst>
                <a:cxn ang="T6">
                  <a:pos x="T0" y="T1"/>
                </a:cxn>
                <a:cxn ang="T7">
                  <a:pos x="T2" y="T3"/>
                </a:cxn>
                <a:cxn ang="T8">
                  <a:pos x="T4" y="T5"/>
                </a:cxn>
              </a:cxnLst>
              <a:rect l="0" t="0" r="r" b="b"/>
              <a:pathLst>
                <a:path w="7" h="4">
                  <a:moveTo>
                    <a:pt x="0" y="4"/>
                  </a:moveTo>
                  <a:lnTo>
                    <a:pt x="7" y="0"/>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06" name="Freeform 76"/>
            <p:cNvSpPr>
              <a:spLocks/>
            </p:cNvSpPr>
            <p:nvPr/>
          </p:nvSpPr>
          <p:spPr bwMode="auto">
            <a:xfrm>
              <a:off x="4899" y="2349"/>
              <a:ext cx="60" cy="22"/>
            </a:xfrm>
            <a:custGeom>
              <a:avLst/>
              <a:gdLst>
                <a:gd name="T0" fmla="*/ 0 w 70"/>
                <a:gd name="T1" fmla="*/ 41 h 15"/>
                <a:gd name="T2" fmla="*/ 38 w 70"/>
                <a:gd name="T3" fmla="*/ 0 h 15"/>
                <a:gd name="T4" fmla="*/ 36 w 70"/>
                <a:gd name="T5" fmla="*/ 22 h 15"/>
                <a:gd name="T6" fmla="*/ 33 w 70"/>
                <a:gd name="T7" fmla="*/ 28 h 15"/>
                <a:gd name="T8" fmla="*/ 3 w 70"/>
                <a:gd name="T9" fmla="*/ 69 h 15"/>
                <a:gd name="T10" fmla="*/ 0 w 70"/>
                <a:gd name="T11" fmla="*/ 41 h 1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0" h="15">
                  <a:moveTo>
                    <a:pt x="0" y="9"/>
                  </a:moveTo>
                  <a:lnTo>
                    <a:pt x="70" y="0"/>
                  </a:lnTo>
                  <a:lnTo>
                    <a:pt x="66" y="5"/>
                  </a:lnTo>
                  <a:lnTo>
                    <a:pt x="59" y="6"/>
                  </a:lnTo>
                  <a:lnTo>
                    <a:pt x="3" y="15"/>
                  </a:lnTo>
                  <a:lnTo>
                    <a:pt x="0"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07" name="Freeform 77"/>
            <p:cNvSpPr>
              <a:spLocks/>
            </p:cNvSpPr>
            <p:nvPr/>
          </p:nvSpPr>
          <p:spPr bwMode="auto">
            <a:xfrm>
              <a:off x="4970" y="2213"/>
              <a:ext cx="56" cy="33"/>
            </a:xfrm>
            <a:custGeom>
              <a:avLst/>
              <a:gdLst>
                <a:gd name="T0" fmla="*/ 0 w 66"/>
                <a:gd name="T1" fmla="*/ 69 h 24"/>
                <a:gd name="T2" fmla="*/ 5 w 66"/>
                <a:gd name="T3" fmla="*/ 40 h 24"/>
                <a:gd name="T4" fmla="*/ 12 w 66"/>
                <a:gd name="T5" fmla="*/ 29 h 24"/>
                <a:gd name="T6" fmla="*/ 14 w 66"/>
                <a:gd name="T7" fmla="*/ 21 h 24"/>
                <a:gd name="T8" fmla="*/ 18 w 66"/>
                <a:gd name="T9" fmla="*/ 15 h 24"/>
                <a:gd name="T10" fmla="*/ 20 w 66"/>
                <a:gd name="T11" fmla="*/ 11 h 24"/>
                <a:gd name="T12" fmla="*/ 23 w 66"/>
                <a:gd name="T13" fmla="*/ 1 h 24"/>
                <a:gd name="T14" fmla="*/ 26 w 66"/>
                <a:gd name="T15" fmla="*/ 0 h 24"/>
                <a:gd name="T16" fmla="*/ 29 w 66"/>
                <a:gd name="T17" fmla="*/ 0 h 24"/>
                <a:gd name="T18" fmla="*/ 31 w 66"/>
                <a:gd name="T19" fmla="*/ 0 h 24"/>
                <a:gd name="T20" fmla="*/ 35 w 66"/>
                <a:gd name="T21" fmla="*/ 0 h 24"/>
                <a:gd name="T22" fmla="*/ 34 w 66"/>
                <a:gd name="T23" fmla="*/ 29 h 24"/>
                <a:gd name="T24" fmla="*/ 31 w 66"/>
                <a:gd name="T25" fmla="*/ 29 h 24"/>
                <a:gd name="T26" fmla="*/ 26 w 66"/>
                <a:gd name="T27" fmla="*/ 29 h 24"/>
                <a:gd name="T28" fmla="*/ 21 w 66"/>
                <a:gd name="T29" fmla="*/ 32 h 24"/>
                <a:gd name="T30" fmla="*/ 18 w 66"/>
                <a:gd name="T31" fmla="*/ 36 h 24"/>
                <a:gd name="T32" fmla="*/ 13 w 66"/>
                <a:gd name="T33" fmla="*/ 47 h 24"/>
                <a:gd name="T34" fmla="*/ 9 w 66"/>
                <a:gd name="T35" fmla="*/ 55 h 24"/>
                <a:gd name="T36" fmla="*/ 5 w 66"/>
                <a:gd name="T37" fmla="*/ 69 h 24"/>
                <a:gd name="T38" fmla="*/ 2 w 66"/>
                <a:gd name="T39" fmla="*/ 85 h 24"/>
                <a:gd name="T40" fmla="*/ 0 w 66"/>
                <a:gd name="T41" fmla="*/ 69 h 2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6" h="24">
                  <a:moveTo>
                    <a:pt x="0" y="19"/>
                  </a:moveTo>
                  <a:lnTo>
                    <a:pt x="9" y="11"/>
                  </a:lnTo>
                  <a:lnTo>
                    <a:pt x="23" y="8"/>
                  </a:lnTo>
                  <a:lnTo>
                    <a:pt x="28" y="6"/>
                  </a:lnTo>
                  <a:lnTo>
                    <a:pt x="34" y="4"/>
                  </a:lnTo>
                  <a:lnTo>
                    <a:pt x="39" y="3"/>
                  </a:lnTo>
                  <a:lnTo>
                    <a:pt x="45" y="1"/>
                  </a:lnTo>
                  <a:lnTo>
                    <a:pt x="50" y="0"/>
                  </a:lnTo>
                  <a:lnTo>
                    <a:pt x="55" y="0"/>
                  </a:lnTo>
                  <a:lnTo>
                    <a:pt x="61" y="0"/>
                  </a:lnTo>
                  <a:lnTo>
                    <a:pt x="66" y="0"/>
                  </a:lnTo>
                  <a:lnTo>
                    <a:pt x="65" y="8"/>
                  </a:lnTo>
                  <a:lnTo>
                    <a:pt x="58" y="8"/>
                  </a:lnTo>
                  <a:lnTo>
                    <a:pt x="49" y="8"/>
                  </a:lnTo>
                  <a:lnTo>
                    <a:pt x="41" y="9"/>
                  </a:lnTo>
                  <a:lnTo>
                    <a:pt x="34" y="10"/>
                  </a:lnTo>
                  <a:lnTo>
                    <a:pt x="25" y="13"/>
                  </a:lnTo>
                  <a:lnTo>
                    <a:pt x="18" y="15"/>
                  </a:lnTo>
                  <a:lnTo>
                    <a:pt x="9" y="19"/>
                  </a:lnTo>
                  <a:lnTo>
                    <a:pt x="2" y="24"/>
                  </a:lnTo>
                  <a:lnTo>
                    <a:pt x="0" y="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08" name="Freeform 78"/>
            <p:cNvSpPr>
              <a:spLocks/>
            </p:cNvSpPr>
            <p:nvPr/>
          </p:nvSpPr>
          <p:spPr bwMode="auto">
            <a:xfrm>
              <a:off x="5062" y="2257"/>
              <a:ext cx="120" cy="24"/>
            </a:xfrm>
            <a:custGeom>
              <a:avLst/>
              <a:gdLst>
                <a:gd name="T0" fmla="*/ 0 w 139"/>
                <a:gd name="T1" fmla="*/ 47 h 19"/>
                <a:gd name="T2" fmla="*/ 1 w 139"/>
                <a:gd name="T3" fmla="*/ 37 h 19"/>
                <a:gd name="T4" fmla="*/ 8 w 139"/>
                <a:gd name="T5" fmla="*/ 23 h 19"/>
                <a:gd name="T6" fmla="*/ 17 w 139"/>
                <a:gd name="T7" fmla="*/ 10 h 19"/>
                <a:gd name="T8" fmla="*/ 26 w 139"/>
                <a:gd name="T9" fmla="*/ 1 h 19"/>
                <a:gd name="T10" fmla="*/ 35 w 139"/>
                <a:gd name="T11" fmla="*/ 0 h 19"/>
                <a:gd name="T12" fmla="*/ 42 w 139"/>
                <a:gd name="T13" fmla="*/ 0 h 19"/>
                <a:gd name="T14" fmla="*/ 52 w 139"/>
                <a:gd name="T15" fmla="*/ 8 h 19"/>
                <a:gd name="T16" fmla="*/ 60 w 139"/>
                <a:gd name="T17" fmla="*/ 10 h 19"/>
                <a:gd name="T18" fmla="*/ 68 w 139"/>
                <a:gd name="T19" fmla="*/ 20 h 19"/>
                <a:gd name="T20" fmla="*/ 78 w 139"/>
                <a:gd name="T21" fmla="*/ 25 h 19"/>
                <a:gd name="T22" fmla="*/ 78 w 139"/>
                <a:gd name="T23" fmla="*/ 40 h 19"/>
                <a:gd name="T24" fmla="*/ 31 w 139"/>
                <a:gd name="T25" fmla="*/ 16 h 19"/>
                <a:gd name="T26" fmla="*/ 12 w 139"/>
                <a:gd name="T27" fmla="*/ 37 h 19"/>
                <a:gd name="T28" fmla="*/ 3 w 139"/>
                <a:gd name="T29" fmla="*/ 48 h 19"/>
                <a:gd name="T30" fmla="*/ 0 w 139"/>
                <a:gd name="T31" fmla="*/ 47 h 1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139" h="19">
                  <a:moveTo>
                    <a:pt x="0" y="18"/>
                  </a:moveTo>
                  <a:lnTo>
                    <a:pt x="1" y="14"/>
                  </a:lnTo>
                  <a:lnTo>
                    <a:pt x="15" y="9"/>
                  </a:lnTo>
                  <a:lnTo>
                    <a:pt x="31" y="4"/>
                  </a:lnTo>
                  <a:lnTo>
                    <a:pt x="46" y="1"/>
                  </a:lnTo>
                  <a:lnTo>
                    <a:pt x="62" y="0"/>
                  </a:lnTo>
                  <a:lnTo>
                    <a:pt x="77" y="0"/>
                  </a:lnTo>
                  <a:lnTo>
                    <a:pt x="93" y="3"/>
                  </a:lnTo>
                  <a:lnTo>
                    <a:pt x="108" y="4"/>
                  </a:lnTo>
                  <a:lnTo>
                    <a:pt x="124" y="8"/>
                  </a:lnTo>
                  <a:lnTo>
                    <a:pt x="139" y="10"/>
                  </a:lnTo>
                  <a:lnTo>
                    <a:pt x="139" y="16"/>
                  </a:lnTo>
                  <a:lnTo>
                    <a:pt x="57" y="6"/>
                  </a:lnTo>
                  <a:lnTo>
                    <a:pt x="21" y="14"/>
                  </a:lnTo>
                  <a:lnTo>
                    <a:pt x="7" y="19"/>
                  </a:lnTo>
                  <a:lnTo>
                    <a:pt x="0"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09" name="Freeform 79"/>
            <p:cNvSpPr>
              <a:spLocks/>
            </p:cNvSpPr>
            <p:nvPr/>
          </p:nvSpPr>
          <p:spPr bwMode="auto">
            <a:xfrm>
              <a:off x="5084" y="2306"/>
              <a:ext cx="5" cy="5"/>
            </a:xfrm>
            <a:custGeom>
              <a:avLst/>
              <a:gdLst>
                <a:gd name="T0" fmla="*/ 0 w 6"/>
                <a:gd name="T1" fmla="*/ 0 h 3"/>
                <a:gd name="T2" fmla="*/ 3 w 6"/>
                <a:gd name="T3" fmla="*/ 22 h 3"/>
                <a:gd name="T4" fmla="*/ 0 w 6"/>
                <a:gd name="T5" fmla="*/ 0 h 3"/>
                <a:gd name="T6" fmla="*/ 0 60000 65536"/>
                <a:gd name="T7" fmla="*/ 0 60000 65536"/>
                <a:gd name="T8" fmla="*/ 0 60000 65536"/>
              </a:gdLst>
              <a:ahLst/>
              <a:cxnLst>
                <a:cxn ang="T6">
                  <a:pos x="T0" y="T1"/>
                </a:cxn>
                <a:cxn ang="T7">
                  <a:pos x="T2" y="T3"/>
                </a:cxn>
                <a:cxn ang="T8">
                  <a:pos x="T4" y="T5"/>
                </a:cxn>
              </a:cxnLst>
              <a:rect l="0" t="0" r="r" b="b"/>
              <a:pathLst>
                <a:path w="6" h="3">
                  <a:moveTo>
                    <a:pt x="0" y="0"/>
                  </a:moveTo>
                  <a:lnTo>
                    <a:pt x="6" y="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10" name="Freeform 80"/>
            <p:cNvSpPr>
              <a:spLocks/>
            </p:cNvSpPr>
            <p:nvPr/>
          </p:nvSpPr>
          <p:spPr bwMode="auto">
            <a:xfrm>
              <a:off x="5100" y="2292"/>
              <a:ext cx="70" cy="19"/>
            </a:xfrm>
            <a:custGeom>
              <a:avLst/>
              <a:gdLst>
                <a:gd name="T0" fmla="*/ 2 w 81"/>
                <a:gd name="T1" fmla="*/ 25 h 15"/>
                <a:gd name="T2" fmla="*/ 7 w 81"/>
                <a:gd name="T3" fmla="*/ 18 h 15"/>
                <a:gd name="T4" fmla="*/ 11 w 81"/>
                <a:gd name="T5" fmla="*/ 10 h 15"/>
                <a:gd name="T6" fmla="*/ 18 w 81"/>
                <a:gd name="T7" fmla="*/ 6 h 15"/>
                <a:gd name="T8" fmla="*/ 23 w 81"/>
                <a:gd name="T9" fmla="*/ 0 h 15"/>
                <a:gd name="T10" fmla="*/ 29 w 81"/>
                <a:gd name="T11" fmla="*/ 0 h 15"/>
                <a:gd name="T12" fmla="*/ 35 w 81"/>
                <a:gd name="T13" fmla="*/ 0 h 15"/>
                <a:gd name="T14" fmla="*/ 40 w 81"/>
                <a:gd name="T15" fmla="*/ 6 h 15"/>
                <a:gd name="T16" fmla="*/ 45 w 81"/>
                <a:gd name="T17" fmla="*/ 6 h 15"/>
                <a:gd name="T18" fmla="*/ 5 w 81"/>
                <a:gd name="T19" fmla="*/ 37 h 15"/>
                <a:gd name="T20" fmla="*/ 0 w 81"/>
                <a:gd name="T21" fmla="*/ 38 h 15"/>
                <a:gd name="T22" fmla="*/ 2 w 81"/>
                <a:gd name="T23" fmla="*/ 25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81" h="15">
                  <a:moveTo>
                    <a:pt x="2" y="10"/>
                  </a:moveTo>
                  <a:lnTo>
                    <a:pt x="12" y="7"/>
                  </a:lnTo>
                  <a:lnTo>
                    <a:pt x="20" y="4"/>
                  </a:lnTo>
                  <a:lnTo>
                    <a:pt x="32" y="2"/>
                  </a:lnTo>
                  <a:lnTo>
                    <a:pt x="42" y="0"/>
                  </a:lnTo>
                  <a:lnTo>
                    <a:pt x="51" y="0"/>
                  </a:lnTo>
                  <a:lnTo>
                    <a:pt x="61" y="0"/>
                  </a:lnTo>
                  <a:lnTo>
                    <a:pt x="71" y="2"/>
                  </a:lnTo>
                  <a:lnTo>
                    <a:pt x="81" y="2"/>
                  </a:lnTo>
                  <a:lnTo>
                    <a:pt x="9" y="14"/>
                  </a:lnTo>
                  <a:lnTo>
                    <a:pt x="0" y="15"/>
                  </a:lnTo>
                  <a:lnTo>
                    <a:pt x="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11" name="Freeform 81"/>
            <p:cNvSpPr>
              <a:spLocks/>
            </p:cNvSpPr>
            <p:nvPr/>
          </p:nvSpPr>
          <p:spPr bwMode="auto">
            <a:xfrm>
              <a:off x="5139" y="2330"/>
              <a:ext cx="34" cy="8"/>
            </a:xfrm>
            <a:custGeom>
              <a:avLst/>
              <a:gdLst>
                <a:gd name="T0" fmla="*/ 0 w 41"/>
                <a:gd name="T1" fmla="*/ 12 h 6"/>
                <a:gd name="T2" fmla="*/ 2 w 41"/>
                <a:gd name="T3" fmla="*/ 0 h 6"/>
                <a:gd name="T4" fmla="*/ 19 w 41"/>
                <a:gd name="T5" fmla="*/ 0 h 6"/>
                <a:gd name="T6" fmla="*/ 17 w 41"/>
                <a:gd name="T7" fmla="*/ 20 h 6"/>
                <a:gd name="T8" fmla="*/ 0 w 41"/>
                <a:gd name="T9" fmla="*/ 12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1" h="6">
                  <a:moveTo>
                    <a:pt x="0" y="4"/>
                  </a:moveTo>
                  <a:lnTo>
                    <a:pt x="3" y="0"/>
                  </a:lnTo>
                  <a:lnTo>
                    <a:pt x="41" y="0"/>
                  </a:lnTo>
                  <a:lnTo>
                    <a:pt x="35" y="6"/>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12" name="Freeform 82"/>
            <p:cNvSpPr>
              <a:spLocks/>
            </p:cNvSpPr>
            <p:nvPr/>
          </p:nvSpPr>
          <p:spPr bwMode="auto">
            <a:xfrm>
              <a:off x="5361" y="2363"/>
              <a:ext cx="19" cy="32"/>
            </a:xfrm>
            <a:custGeom>
              <a:avLst/>
              <a:gdLst>
                <a:gd name="T0" fmla="*/ 0 w 23"/>
                <a:gd name="T1" fmla="*/ 21 h 24"/>
                <a:gd name="T2" fmla="*/ 2 w 23"/>
                <a:gd name="T3" fmla="*/ 1 h 24"/>
                <a:gd name="T4" fmla="*/ 4 w 23"/>
                <a:gd name="T5" fmla="*/ 0 h 24"/>
                <a:gd name="T6" fmla="*/ 10 w 23"/>
                <a:gd name="T7" fmla="*/ 7 h 24"/>
                <a:gd name="T8" fmla="*/ 11 w 23"/>
                <a:gd name="T9" fmla="*/ 27 h 24"/>
                <a:gd name="T10" fmla="*/ 11 w 23"/>
                <a:gd name="T11" fmla="*/ 41 h 24"/>
                <a:gd name="T12" fmla="*/ 8 w 23"/>
                <a:gd name="T13" fmla="*/ 73 h 24"/>
                <a:gd name="T14" fmla="*/ 7 w 23"/>
                <a:gd name="T15" fmla="*/ 76 h 24"/>
                <a:gd name="T16" fmla="*/ 5 w 23"/>
                <a:gd name="T17" fmla="*/ 76 h 24"/>
                <a:gd name="T18" fmla="*/ 0 w 23"/>
                <a:gd name="T19" fmla="*/ 57 h 24"/>
                <a:gd name="T20" fmla="*/ 0 w 23"/>
                <a:gd name="T21" fmla="*/ 21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 h="24">
                  <a:moveTo>
                    <a:pt x="0" y="7"/>
                  </a:moveTo>
                  <a:lnTo>
                    <a:pt x="5" y="1"/>
                  </a:lnTo>
                  <a:lnTo>
                    <a:pt x="8" y="0"/>
                  </a:lnTo>
                  <a:lnTo>
                    <a:pt x="20" y="2"/>
                  </a:lnTo>
                  <a:lnTo>
                    <a:pt x="23" y="8"/>
                  </a:lnTo>
                  <a:lnTo>
                    <a:pt x="23" y="13"/>
                  </a:lnTo>
                  <a:lnTo>
                    <a:pt x="17" y="23"/>
                  </a:lnTo>
                  <a:lnTo>
                    <a:pt x="14" y="24"/>
                  </a:lnTo>
                  <a:lnTo>
                    <a:pt x="10" y="24"/>
                  </a:lnTo>
                  <a:lnTo>
                    <a:pt x="0" y="18"/>
                  </a:lnTo>
                  <a:lnTo>
                    <a:pt x="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13" name="Line 83"/>
            <p:cNvSpPr>
              <a:spLocks noChangeShapeType="1"/>
            </p:cNvSpPr>
            <p:nvPr/>
          </p:nvSpPr>
          <p:spPr bwMode="auto">
            <a:xfrm flipV="1">
              <a:off x="3534" y="2648"/>
              <a:ext cx="2" cy="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4" name="Line 84"/>
            <p:cNvSpPr>
              <a:spLocks noChangeShapeType="1"/>
            </p:cNvSpPr>
            <p:nvPr/>
          </p:nvSpPr>
          <p:spPr bwMode="auto">
            <a:xfrm flipV="1">
              <a:off x="4580" y="2653"/>
              <a:ext cx="6" cy="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5" name="Freeform 85"/>
            <p:cNvSpPr>
              <a:spLocks/>
            </p:cNvSpPr>
            <p:nvPr/>
          </p:nvSpPr>
          <p:spPr bwMode="auto">
            <a:xfrm>
              <a:off x="4586" y="2634"/>
              <a:ext cx="11" cy="3"/>
            </a:xfrm>
            <a:custGeom>
              <a:avLst/>
              <a:gdLst>
                <a:gd name="T0" fmla="*/ 0 w 12"/>
                <a:gd name="T1" fmla="*/ 12 h 2"/>
                <a:gd name="T2" fmla="*/ 4 w 12"/>
                <a:gd name="T3" fmla="*/ 12 h 2"/>
                <a:gd name="T4" fmla="*/ 8 w 12"/>
                <a:gd name="T5" fmla="*/ 0 h 2"/>
                <a:gd name="T6" fmla="*/ 0 60000 65536"/>
                <a:gd name="T7" fmla="*/ 0 60000 65536"/>
                <a:gd name="T8" fmla="*/ 0 60000 65536"/>
              </a:gdLst>
              <a:ahLst/>
              <a:cxnLst>
                <a:cxn ang="T6">
                  <a:pos x="T0" y="T1"/>
                </a:cxn>
                <a:cxn ang="T7">
                  <a:pos x="T2" y="T3"/>
                </a:cxn>
                <a:cxn ang="T8">
                  <a:pos x="T4" y="T5"/>
                </a:cxn>
              </a:cxnLst>
              <a:rect l="0" t="0" r="r" b="b"/>
              <a:pathLst>
                <a:path w="12" h="2">
                  <a:moveTo>
                    <a:pt x="0" y="2"/>
                  </a:moveTo>
                  <a:lnTo>
                    <a:pt x="4" y="2"/>
                  </a:lnTo>
                  <a:lnTo>
                    <a:pt x="12" y="0"/>
                  </a:lnTo>
                </a:path>
              </a:pathLst>
            </a:custGeom>
            <a:noFill/>
            <a:ln w="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8216" name="Line 86"/>
            <p:cNvSpPr>
              <a:spLocks noChangeShapeType="1"/>
            </p:cNvSpPr>
            <p:nvPr/>
          </p:nvSpPr>
          <p:spPr bwMode="auto">
            <a:xfrm>
              <a:off x="4732" y="2944"/>
              <a:ext cx="7" cy="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7" name="Line 87"/>
            <p:cNvSpPr>
              <a:spLocks noChangeShapeType="1"/>
            </p:cNvSpPr>
            <p:nvPr/>
          </p:nvSpPr>
          <p:spPr bwMode="auto">
            <a:xfrm flipV="1">
              <a:off x="4952" y="2249"/>
              <a:ext cx="6" cy="2"/>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8" name="Line 88"/>
            <p:cNvSpPr>
              <a:spLocks noChangeShapeType="1"/>
            </p:cNvSpPr>
            <p:nvPr/>
          </p:nvSpPr>
          <p:spPr bwMode="auto">
            <a:xfrm>
              <a:off x="5112" y="2336"/>
              <a:ext cx="5" cy="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219" name="Freeform 89"/>
            <p:cNvSpPr>
              <a:spLocks/>
            </p:cNvSpPr>
            <p:nvPr/>
          </p:nvSpPr>
          <p:spPr bwMode="auto">
            <a:xfrm>
              <a:off x="5399" y="2118"/>
              <a:ext cx="10" cy="169"/>
            </a:xfrm>
            <a:custGeom>
              <a:avLst/>
              <a:gdLst>
                <a:gd name="T0" fmla="*/ 1 w 14"/>
                <a:gd name="T1" fmla="*/ 14 h 124"/>
                <a:gd name="T2" fmla="*/ 1 w 14"/>
                <a:gd name="T3" fmla="*/ 113 h 124"/>
                <a:gd name="T4" fmla="*/ 0 w 14"/>
                <a:gd name="T5" fmla="*/ 210 h 124"/>
                <a:gd name="T6" fmla="*/ 0 w 14"/>
                <a:gd name="T7" fmla="*/ 307 h 124"/>
                <a:gd name="T8" fmla="*/ 0 w 14"/>
                <a:gd name="T9" fmla="*/ 403 h 124"/>
                <a:gd name="T10" fmla="*/ 0 w 14"/>
                <a:gd name="T11" fmla="*/ 416 h 124"/>
                <a:gd name="T12" fmla="*/ 1 w 14"/>
                <a:gd name="T13" fmla="*/ 420 h 124"/>
                <a:gd name="T14" fmla="*/ 1 w 14"/>
                <a:gd name="T15" fmla="*/ 427 h 124"/>
                <a:gd name="T16" fmla="*/ 1 w 14"/>
                <a:gd name="T17" fmla="*/ 427 h 124"/>
                <a:gd name="T18" fmla="*/ 3 w 14"/>
                <a:gd name="T19" fmla="*/ 427 h 124"/>
                <a:gd name="T20" fmla="*/ 3 w 14"/>
                <a:gd name="T21" fmla="*/ 420 h 124"/>
                <a:gd name="T22" fmla="*/ 4 w 14"/>
                <a:gd name="T23" fmla="*/ 416 h 124"/>
                <a:gd name="T24" fmla="*/ 4 w 14"/>
                <a:gd name="T25" fmla="*/ 403 h 124"/>
                <a:gd name="T26" fmla="*/ 4 w 14"/>
                <a:gd name="T27" fmla="*/ 307 h 124"/>
                <a:gd name="T28" fmla="*/ 4 w 14"/>
                <a:gd name="T29" fmla="*/ 210 h 124"/>
                <a:gd name="T30" fmla="*/ 3 w 14"/>
                <a:gd name="T31" fmla="*/ 113 h 124"/>
                <a:gd name="T32" fmla="*/ 3 w 14"/>
                <a:gd name="T33" fmla="*/ 14 h 124"/>
                <a:gd name="T34" fmla="*/ 3 w 14"/>
                <a:gd name="T35" fmla="*/ 10 h 124"/>
                <a:gd name="T36" fmla="*/ 3 w 14"/>
                <a:gd name="T37" fmla="*/ 7 h 124"/>
                <a:gd name="T38" fmla="*/ 2 w 14"/>
                <a:gd name="T39" fmla="*/ 0 h 124"/>
                <a:gd name="T40" fmla="*/ 1 w 14"/>
                <a:gd name="T41" fmla="*/ 0 h 124"/>
                <a:gd name="T42" fmla="*/ 1 w 14"/>
                <a:gd name="T43" fmla="*/ 0 h 124"/>
                <a:gd name="T44" fmla="*/ 1 w 14"/>
                <a:gd name="T45" fmla="*/ 7 h 124"/>
                <a:gd name="T46" fmla="*/ 1 w 14"/>
                <a:gd name="T47" fmla="*/ 10 h 124"/>
                <a:gd name="T48" fmla="*/ 1 w 14"/>
                <a:gd name="T49" fmla="*/ 14 h 124"/>
                <a:gd name="T50" fmla="*/ 1 w 14"/>
                <a:gd name="T51" fmla="*/ 14 h 1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4" h="124">
                  <a:moveTo>
                    <a:pt x="3" y="4"/>
                  </a:moveTo>
                  <a:lnTo>
                    <a:pt x="1" y="33"/>
                  </a:lnTo>
                  <a:lnTo>
                    <a:pt x="0" y="61"/>
                  </a:lnTo>
                  <a:lnTo>
                    <a:pt x="0" y="89"/>
                  </a:lnTo>
                  <a:lnTo>
                    <a:pt x="0" y="117"/>
                  </a:lnTo>
                  <a:lnTo>
                    <a:pt x="0" y="120"/>
                  </a:lnTo>
                  <a:lnTo>
                    <a:pt x="1" y="122"/>
                  </a:lnTo>
                  <a:lnTo>
                    <a:pt x="4" y="124"/>
                  </a:lnTo>
                  <a:lnTo>
                    <a:pt x="6" y="124"/>
                  </a:lnTo>
                  <a:lnTo>
                    <a:pt x="10" y="124"/>
                  </a:lnTo>
                  <a:lnTo>
                    <a:pt x="13" y="122"/>
                  </a:lnTo>
                  <a:lnTo>
                    <a:pt x="14" y="120"/>
                  </a:lnTo>
                  <a:lnTo>
                    <a:pt x="14" y="117"/>
                  </a:lnTo>
                  <a:lnTo>
                    <a:pt x="14" y="89"/>
                  </a:lnTo>
                  <a:lnTo>
                    <a:pt x="14" y="61"/>
                  </a:lnTo>
                  <a:lnTo>
                    <a:pt x="13" y="33"/>
                  </a:lnTo>
                  <a:lnTo>
                    <a:pt x="11" y="4"/>
                  </a:lnTo>
                  <a:lnTo>
                    <a:pt x="11" y="3"/>
                  </a:lnTo>
                  <a:lnTo>
                    <a:pt x="10" y="2"/>
                  </a:lnTo>
                  <a:lnTo>
                    <a:pt x="8" y="0"/>
                  </a:lnTo>
                  <a:lnTo>
                    <a:pt x="6" y="0"/>
                  </a:lnTo>
                  <a:lnTo>
                    <a:pt x="5" y="0"/>
                  </a:lnTo>
                  <a:lnTo>
                    <a:pt x="4" y="2"/>
                  </a:lnTo>
                  <a:lnTo>
                    <a:pt x="3" y="3"/>
                  </a:lnTo>
                  <a:lnTo>
                    <a:pt x="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20" name="Freeform 90"/>
            <p:cNvSpPr>
              <a:spLocks/>
            </p:cNvSpPr>
            <p:nvPr/>
          </p:nvSpPr>
          <p:spPr bwMode="auto">
            <a:xfrm>
              <a:off x="3971" y="3468"/>
              <a:ext cx="118" cy="54"/>
            </a:xfrm>
            <a:custGeom>
              <a:avLst/>
              <a:gdLst>
                <a:gd name="T0" fmla="*/ 0 w 137"/>
                <a:gd name="T1" fmla="*/ 82 h 41"/>
                <a:gd name="T2" fmla="*/ 0 w 137"/>
                <a:gd name="T3" fmla="*/ 82 h 41"/>
                <a:gd name="T4" fmla="*/ 0 w 137"/>
                <a:gd name="T5" fmla="*/ 75 h 41"/>
                <a:gd name="T6" fmla="*/ 1 w 137"/>
                <a:gd name="T7" fmla="*/ 66 h 41"/>
                <a:gd name="T8" fmla="*/ 3 w 137"/>
                <a:gd name="T9" fmla="*/ 59 h 41"/>
                <a:gd name="T10" fmla="*/ 5 w 137"/>
                <a:gd name="T11" fmla="*/ 50 h 41"/>
                <a:gd name="T12" fmla="*/ 8 w 137"/>
                <a:gd name="T13" fmla="*/ 38 h 41"/>
                <a:gd name="T14" fmla="*/ 14 w 137"/>
                <a:gd name="T15" fmla="*/ 32 h 41"/>
                <a:gd name="T16" fmla="*/ 21 w 137"/>
                <a:gd name="T17" fmla="*/ 29 h 41"/>
                <a:gd name="T18" fmla="*/ 28 w 137"/>
                <a:gd name="T19" fmla="*/ 28 h 41"/>
                <a:gd name="T20" fmla="*/ 34 w 137"/>
                <a:gd name="T21" fmla="*/ 18 h 41"/>
                <a:gd name="T22" fmla="*/ 39 w 137"/>
                <a:gd name="T23" fmla="*/ 12 h 41"/>
                <a:gd name="T24" fmla="*/ 41 w 137"/>
                <a:gd name="T25" fmla="*/ 1 h 41"/>
                <a:gd name="T26" fmla="*/ 45 w 137"/>
                <a:gd name="T27" fmla="*/ 1 h 41"/>
                <a:gd name="T28" fmla="*/ 47 w 137"/>
                <a:gd name="T29" fmla="*/ 0 h 41"/>
                <a:gd name="T30" fmla="*/ 48 w 137"/>
                <a:gd name="T31" fmla="*/ 1 h 41"/>
                <a:gd name="T32" fmla="*/ 50 w 137"/>
                <a:gd name="T33" fmla="*/ 16 h 41"/>
                <a:gd name="T34" fmla="*/ 52 w 137"/>
                <a:gd name="T35" fmla="*/ 21 h 41"/>
                <a:gd name="T36" fmla="*/ 55 w 137"/>
                <a:gd name="T37" fmla="*/ 29 h 41"/>
                <a:gd name="T38" fmla="*/ 59 w 137"/>
                <a:gd name="T39" fmla="*/ 32 h 41"/>
                <a:gd name="T40" fmla="*/ 64 w 137"/>
                <a:gd name="T41" fmla="*/ 32 h 41"/>
                <a:gd name="T42" fmla="*/ 67 w 137"/>
                <a:gd name="T43" fmla="*/ 37 h 41"/>
                <a:gd name="T44" fmla="*/ 71 w 137"/>
                <a:gd name="T45" fmla="*/ 38 h 41"/>
                <a:gd name="T46" fmla="*/ 74 w 137"/>
                <a:gd name="T47" fmla="*/ 49 h 41"/>
                <a:gd name="T48" fmla="*/ 76 w 137"/>
                <a:gd name="T49" fmla="*/ 55 h 41"/>
                <a:gd name="T50" fmla="*/ 75 w 137"/>
                <a:gd name="T51" fmla="*/ 66 h 41"/>
                <a:gd name="T52" fmla="*/ 71 w 137"/>
                <a:gd name="T53" fmla="*/ 82 h 41"/>
                <a:gd name="T54" fmla="*/ 67 w 137"/>
                <a:gd name="T55" fmla="*/ 94 h 41"/>
                <a:gd name="T56" fmla="*/ 61 w 137"/>
                <a:gd name="T57" fmla="*/ 105 h 41"/>
                <a:gd name="T58" fmla="*/ 54 w 137"/>
                <a:gd name="T59" fmla="*/ 115 h 41"/>
                <a:gd name="T60" fmla="*/ 47 w 137"/>
                <a:gd name="T61" fmla="*/ 124 h 41"/>
                <a:gd name="T62" fmla="*/ 39 w 137"/>
                <a:gd name="T63" fmla="*/ 124 h 41"/>
                <a:gd name="T64" fmla="*/ 30 w 137"/>
                <a:gd name="T65" fmla="*/ 124 h 41"/>
                <a:gd name="T66" fmla="*/ 24 w 137"/>
                <a:gd name="T67" fmla="*/ 121 h 41"/>
                <a:gd name="T68" fmla="*/ 18 w 137"/>
                <a:gd name="T69" fmla="*/ 115 h 41"/>
                <a:gd name="T70" fmla="*/ 14 w 137"/>
                <a:gd name="T71" fmla="*/ 115 h 41"/>
                <a:gd name="T72" fmla="*/ 8 w 137"/>
                <a:gd name="T73" fmla="*/ 113 h 41"/>
                <a:gd name="T74" fmla="*/ 5 w 137"/>
                <a:gd name="T75" fmla="*/ 108 h 41"/>
                <a:gd name="T76" fmla="*/ 3 w 137"/>
                <a:gd name="T77" fmla="*/ 105 h 41"/>
                <a:gd name="T78" fmla="*/ 1 w 137"/>
                <a:gd name="T79" fmla="*/ 94 h 41"/>
                <a:gd name="T80" fmla="*/ 0 w 137"/>
                <a:gd name="T81" fmla="*/ 82 h 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7" h="41">
                  <a:moveTo>
                    <a:pt x="0" y="27"/>
                  </a:moveTo>
                  <a:lnTo>
                    <a:pt x="0" y="27"/>
                  </a:lnTo>
                  <a:lnTo>
                    <a:pt x="0" y="25"/>
                  </a:lnTo>
                  <a:lnTo>
                    <a:pt x="1" y="22"/>
                  </a:lnTo>
                  <a:lnTo>
                    <a:pt x="4" y="20"/>
                  </a:lnTo>
                  <a:lnTo>
                    <a:pt x="9" y="17"/>
                  </a:lnTo>
                  <a:lnTo>
                    <a:pt x="15" y="13"/>
                  </a:lnTo>
                  <a:lnTo>
                    <a:pt x="25" y="11"/>
                  </a:lnTo>
                  <a:lnTo>
                    <a:pt x="38" y="10"/>
                  </a:lnTo>
                  <a:lnTo>
                    <a:pt x="51" y="9"/>
                  </a:lnTo>
                  <a:lnTo>
                    <a:pt x="61" y="6"/>
                  </a:lnTo>
                  <a:lnTo>
                    <a:pt x="70" y="4"/>
                  </a:lnTo>
                  <a:lnTo>
                    <a:pt x="76" y="1"/>
                  </a:lnTo>
                  <a:lnTo>
                    <a:pt x="81" y="1"/>
                  </a:lnTo>
                  <a:lnTo>
                    <a:pt x="85" y="0"/>
                  </a:lnTo>
                  <a:lnTo>
                    <a:pt x="87" y="1"/>
                  </a:lnTo>
                  <a:lnTo>
                    <a:pt x="90" y="5"/>
                  </a:lnTo>
                  <a:lnTo>
                    <a:pt x="94" y="7"/>
                  </a:lnTo>
                  <a:lnTo>
                    <a:pt x="100" y="10"/>
                  </a:lnTo>
                  <a:lnTo>
                    <a:pt x="107" y="11"/>
                  </a:lnTo>
                  <a:lnTo>
                    <a:pt x="116" y="11"/>
                  </a:lnTo>
                  <a:lnTo>
                    <a:pt x="123" y="12"/>
                  </a:lnTo>
                  <a:lnTo>
                    <a:pt x="130" y="13"/>
                  </a:lnTo>
                  <a:lnTo>
                    <a:pt x="135" y="16"/>
                  </a:lnTo>
                  <a:lnTo>
                    <a:pt x="137" y="18"/>
                  </a:lnTo>
                  <a:lnTo>
                    <a:pt x="136" y="22"/>
                  </a:lnTo>
                  <a:lnTo>
                    <a:pt x="130" y="27"/>
                  </a:lnTo>
                  <a:lnTo>
                    <a:pt x="122" y="31"/>
                  </a:lnTo>
                  <a:lnTo>
                    <a:pt x="111" y="35"/>
                  </a:lnTo>
                  <a:lnTo>
                    <a:pt x="99" y="38"/>
                  </a:lnTo>
                  <a:lnTo>
                    <a:pt x="85" y="41"/>
                  </a:lnTo>
                  <a:lnTo>
                    <a:pt x="70" y="41"/>
                  </a:lnTo>
                  <a:lnTo>
                    <a:pt x="56" y="41"/>
                  </a:lnTo>
                  <a:lnTo>
                    <a:pt x="44" y="40"/>
                  </a:lnTo>
                  <a:lnTo>
                    <a:pt x="33" y="38"/>
                  </a:lnTo>
                  <a:lnTo>
                    <a:pt x="24" y="38"/>
                  </a:lnTo>
                  <a:lnTo>
                    <a:pt x="15" y="37"/>
                  </a:lnTo>
                  <a:lnTo>
                    <a:pt x="9" y="36"/>
                  </a:lnTo>
                  <a:lnTo>
                    <a:pt x="5" y="35"/>
                  </a:lnTo>
                  <a:lnTo>
                    <a:pt x="1" y="31"/>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21" name="Freeform 91"/>
            <p:cNvSpPr>
              <a:spLocks/>
            </p:cNvSpPr>
            <p:nvPr/>
          </p:nvSpPr>
          <p:spPr bwMode="auto">
            <a:xfrm>
              <a:off x="4704" y="3120"/>
              <a:ext cx="147" cy="98"/>
            </a:xfrm>
            <a:custGeom>
              <a:avLst/>
              <a:gdLst>
                <a:gd name="T0" fmla="*/ 0 w 172"/>
                <a:gd name="T1" fmla="*/ 145 h 71"/>
                <a:gd name="T2" fmla="*/ 7 w 172"/>
                <a:gd name="T3" fmla="*/ 104 h 71"/>
                <a:gd name="T4" fmla="*/ 15 w 172"/>
                <a:gd name="T5" fmla="*/ 75 h 71"/>
                <a:gd name="T6" fmla="*/ 22 w 172"/>
                <a:gd name="T7" fmla="*/ 50 h 71"/>
                <a:gd name="T8" fmla="*/ 31 w 172"/>
                <a:gd name="T9" fmla="*/ 32 h 71"/>
                <a:gd name="T10" fmla="*/ 38 w 172"/>
                <a:gd name="T11" fmla="*/ 21 h 71"/>
                <a:gd name="T12" fmla="*/ 47 w 172"/>
                <a:gd name="T13" fmla="*/ 15 h 71"/>
                <a:gd name="T14" fmla="*/ 55 w 172"/>
                <a:gd name="T15" fmla="*/ 8 h 71"/>
                <a:gd name="T16" fmla="*/ 63 w 172"/>
                <a:gd name="T17" fmla="*/ 0 h 71"/>
                <a:gd name="T18" fmla="*/ 92 w 172"/>
                <a:gd name="T19" fmla="*/ 79 h 71"/>
                <a:gd name="T20" fmla="*/ 92 w 172"/>
                <a:gd name="T21" fmla="*/ 91 h 71"/>
                <a:gd name="T22" fmla="*/ 92 w 172"/>
                <a:gd name="T23" fmla="*/ 126 h 71"/>
                <a:gd name="T24" fmla="*/ 83 w 172"/>
                <a:gd name="T25" fmla="*/ 200 h 71"/>
                <a:gd name="T26" fmla="*/ 73 w 172"/>
                <a:gd name="T27" fmla="*/ 226 h 71"/>
                <a:gd name="T28" fmla="*/ 63 w 172"/>
                <a:gd name="T29" fmla="*/ 242 h 71"/>
                <a:gd name="T30" fmla="*/ 53 w 172"/>
                <a:gd name="T31" fmla="*/ 257 h 71"/>
                <a:gd name="T32" fmla="*/ 43 w 172"/>
                <a:gd name="T33" fmla="*/ 257 h 71"/>
                <a:gd name="T34" fmla="*/ 32 w 172"/>
                <a:gd name="T35" fmla="*/ 250 h 71"/>
                <a:gd name="T36" fmla="*/ 22 w 172"/>
                <a:gd name="T37" fmla="*/ 240 h 71"/>
                <a:gd name="T38" fmla="*/ 13 w 172"/>
                <a:gd name="T39" fmla="*/ 221 h 71"/>
                <a:gd name="T40" fmla="*/ 3 w 172"/>
                <a:gd name="T41" fmla="*/ 200 h 71"/>
                <a:gd name="T42" fmla="*/ 0 w 172"/>
                <a:gd name="T43" fmla="*/ 145 h 7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2" h="71">
                  <a:moveTo>
                    <a:pt x="0" y="40"/>
                  </a:moveTo>
                  <a:lnTo>
                    <a:pt x="13" y="28"/>
                  </a:lnTo>
                  <a:lnTo>
                    <a:pt x="28" y="20"/>
                  </a:lnTo>
                  <a:lnTo>
                    <a:pt x="42" y="14"/>
                  </a:lnTo>
                  <a:lnTo>
                    <a:pt x="57" y="9"/>
                  </a:lnTo>
                  <a:lnTo>
                    <a:pt x="73" y="6"/>
                  </a:lnTo>
                  <a:lnTo>
                    <a:pt x="88" y="4"/>
                  </a:lnTo>
                  <a:lnTo>
                    <a:pt x="103" y="2"/>
                  </a:lnTo>
                  <a:lnTo>
                    <a:pt x="118" y="0"/>
                  </a:lnTo>
                  <a:lnTo>
                    <a:pt x="172" y="22"/>
                  </a:lnTo>
                  <a:lnTo>
                    <a:pt x="172" y="25"/>
                  </a:lnTo>
                  <a:lnTo>
                    <a:pt x="172" y="35"/>
                  </a:lnTo>
                  <a:lnTo>
                    <a:pt x="155" y="55"/>
                  </a:lnTo>
                  <a:lnTo>
                    <a:pt x="137" y="62"/>
                  </a:lnTo>
                  <a:lnTo>
                    <a:pt x="118" y="67"/>
                  </a:lnTo>
                  <a:lnTo>
                    <a:pt x="99" y="71"/>
                  </a:lnTo>
                  <a:lnTo>
                    <a:pt x="81" y="71"/>
                  </a:lnTo>
                  <a:lnTo>
                    <a:pt x="61" y="69"/>
                  </a:lnTo>
                  <a:lnTo>
                    <a:pt x="42" y="66"/>
                  </a:lnTo>
                  <a:lnTo>
                    <a:pt x="23" y="61"/>
                  </a:lnTo>
                  <a:lnTo>
                    <a:pt x="5" y="55"/>
                  </a:lnTo>
                  <a:lnTo>
                    <a:pt x="0" y="4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8222" name="Freeform 92"/>
            <p:cNvSpPr>
              <a:spLocks/>
            </p:cNvSpPr>
            <p:nvPr/>
          </p:nvSpPr>
          <p:spPr bwMode="auto">
            <a:xfrm>
              <a:off x="4779" y="3267"/>
              <a:ext cx="89" cy="79"/>
            </a:xfrm>
            <a:custGeom>
              <a:avLst/>
              <a:gdLst>
                <a:gd name="T0" fmla="*/ 0 w 105"/>
                <a:gd name="T1" fmla="*/ 98 h 57"/>
                <a:gd name="T2" fmla="*/ 5 w 105"/>
                <a:gd name="T3" fmla="*/ 55 h 57"/>
                <a:gd name="T4" fmla="*/ 18 w 105"/>
                <a:gd name="T5" fmla="*/ 29 h 57"/>
                <a:gd name="T6" fmla="*/ 34 w 105"/>
                <a:gd name="T7" fmla="*/ 0 h 57"/>
                <a:gd name="T8" fmla="*/ 36 w 105"/>
                <a:gd name="T9" fmla="*/ 26 h 57"/>
                <a:gd name="T10" fmla="*/ 48 w 105"/>
                <a:gd name="T11" fmla="*/ 46 h 57"/>
                <a:gd name="T12" fmla="*/ 53 w 105"/>
                <a:gd name="T13" fmla="*/ 75 h 57"/>
                <a:gd name="T14" fmla="*/ 54 w 105"/>
                <a:gd name="T15" fmla="*/ 80 h 57"/>
                <a:gd name="T16" fmla="*/ 54 w 105"/>
                <a:gd name="T17" fmla="*/ 98 h 57"/>
                <a:gd name="T18" fmla="*/ 49 w 105"/>
                <a:gd name="T19" fmla="*/ 151 h 57"/>
                <a:gd name="T20" fmla="*/ 39 w 105"/>
                <a:gd name="T21" fmla="*/ 193 h 57"/>
                <a:gd name="T22" fmla="*/ 35 w 105"/>
                <a:gd name="T23" fmla="*/ 194 h 57"/>
                <a:gd name="T24" fmla="*/ 31 w 105"/>
                <a:gd name="T25" fmla="*/ 202 h 57"/>
                <a:gd name="T26" fmla="*/ 26 w 105"/>
                <a:gd name="T27" fmla="*/ 208 h 57"/>
                <a:gd name="T28" fmla="*/ 22 w 105"/>
                <a:gd name="T29" fmla="*/ 209 h 57"/>
                <a:gd name="T30" fmla="*/ 18 w 105"/>
                <a:gd name="T31" fmla="*/ 209 h 57"/>
                <a:gd name="T32" fmla="*/ 14 w 105"/>
                <a:gd name="T33" fmla="*/ 202 h 57"/>
                <a:gd name="T34" fmla="*/ 10 w 105"/>
                <a:gd name="T35" fmla="*/ 188 h 57"/>
                <a:gd name="T36" fmla="*/ 5 w 105"/>
                <a:gd name="T37" fmla="*/ 170 h 57"/>
                <a:gd name="T38" fmla="*/ 0 w 105"/>
                <a:gd name="T39" fmla="*/ 133 h 57"/>
                <a:gd name="T40" fmla="*/ 0 w 105"/>
                <a:gd name="T41" fmla="*/ 98 h 5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5" h="57">
                  <a:moveTo>
                    <a:pt x="0" y="27"/>
                  </a:moveTo>
                  <a:lnTo>
                    <a:pt x="9" y="15"/>
                  </a:lnTo>
                  <a:lnTo>
                    <a:pt x="34" y="8"/>
                  </a:lnTo>
                  <a:lnTo>
                    <a:pt x="66" y="0"/>
                  </a:lnTo>
                  <a:lnTo>
                    <a:pt x="70" y="7"/>
                  </a:lnTo>
                  <a:lnTo>
                    <a:pt x="93" y="12"/>
                  </a:lnTo>
                  <a:lnTo>
                    <a:pt x="103" y="20"/>
                  </a:lnTo>
                  <a:lnTo>
                    <a:pt x="105" y="22"/>
                  </a:lnTo>
                  <a:lnTo>
                    <a:pt x="105" y="27"/>
                  </a:lnTo>
                  <a:lnTo>
                    <a:pt x="96" y="41"/>
                  </a:lnTo>
                  <a:lnTo>
                    <a:pt x="76" y="52"/>
                  </a:lnTo>
                  <a:lnTo>
                    <a:pt x="67" y="53"/>
                  </a:lnTo>
                  <a:lnTo>
                    <a:pt x="60" y="55"/>
                  </a:lnTo>
                  <a:lnTo>
                    <a:pt x="51" y="56"/>
                  </a:lnTo>
                  <a:lnTo>
                    <a:pt x="44" y="57"/>
                  </a:lnTo>
                  <a:lnTo>
                    <a:pt x="35" y="57"/>
                  </a:lnTo>
                  <a:lnTo>
                    <a:pt x="26" y="55"/>
                  </a:lnTo>
                  <a:lnTo>
                    <a:pt x="19" y="51"/>
                  </a:lnTo>
                  <a:lnTo>
                    <a:pt x="10" y="46"/>
                  </a:lnTo>
                  <a:lnTo>
                    <a:pt x="0" y="36"/>
                  </a:lnTo>
                  <a:lnTo>
                    <a:pt x="0" y="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8135" name="Rectangle 93"/>
          <p:cNvSpPr>
            <a:spLocks noChangeArrowheads="1"/>
          </p:cNvSpPr>
          <p:nvPr/>
        </p:nvSpPr>
        <p:spPr bwMode="auto">
          <a:xfrm>
            <a:off x="2831704" y="604480"/>
            <a:ext cx="5849359"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1"/>
              </a:buClr>
              <a:buFont typeface="Arial" pitchFamily="34" charset="0"/>
              <a:buChar char="•"/>
              <a:defRPr sz="2400">
                <a:solidFill>
                  <a:schemeClr val="tx2"/>
                </a:solidFill>
                <a:latin typeface="Times New Roman" pitchFamily="18" charset="0"/>
              </a:defRPr>
            </a:lvl1pPr>
            <a:lvl2pPr marL="742950" indent="-285750">
              <a:spcBef>
                <a:spcPct val="20000"/>
              </a:spcBef>
              <a:buClr>
                <a:schemeClr val="accent1"/>
              </a:buClr>
              <a:buFont typeface="Arial" pitchFamily="34" charset="0"/>
              <a:buChar char="•"/>
              <a:defRPr sz="2200">
                <a:solidFill>
                  <a:schemeClr val="tx2"/>
                </a:solidFill>
                <a:latin typeface="Times New Roman" pitchFamily="18" charset="0"/>
              </a:defRPr>
            </a:lvl2pPr>
            <a:lvl3pPr marL="1143000" indent="-228600">
              <a:spcBef>
                <a:spcPct val="20000"/>
              </a:spcBef>
              <a:buClr>
                <a:schemeClr val="accent1"/>
              </a:buClr>
              <a:buFont typeface="Arial" pitchFamily="34" charset="0"/>
              <a:buChar char="•"/>
              <a:defRPr sz="2000">
                <a:solidFill>
                  <a:schemeClr val="tx2"/>
                </a:solidFill>
                <a:latin typeface="Times New Roman" pitchFamily="18" charset="0"/>
              </a:defRPr>
            </a:lvl3pPr>
            <a:lvl4pPr marL="1600200" indent="-228600">
              <a:spcBef>
                <a:spcPct val="20000"/>
              </a:spcBef>
              <a:buClr>
                <a:schemeClr val="accent1"/>
              </a:buClr>
              <a:buFont typeface="Arial" pitchFamily="34" charset="0"/>
              <a:buChar char="•"/>
              <a:defRPr>
                <a:solidFill>
                  <a:schemeClr val="tx2"/>
                </a:solidFill>
                <a:latin typeface="Times New Roman" pitchFamily="18" charset="0"/>
              </a:defRPr>
            </a:lvl4pPr>
            <a:lvl5pPr marL="2057400" indent="-228600">
              <a:spcBef>
                <a:spcPct val="20000"/>
              </a:spcBef>
              <a:buClr>
                <a:schemeClr val="accent1"/>
              </a:buClr>
              <a:buFont typeface="Arial" pitchFamily="34" charset="0"/>
              <a:buChar char="•"/>
              <a:defRPr>
                <a:solidFill>
                  <a:schemeClr val="tx2"/>
                </a:solidFill>
                <a:latin typeface="Times New Roman" pitchFamily="18" charset="0"/>
              </a:defRPr>
            </a:lvl5pPr>
            <a:lvl6pPr marL="25146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6pPr>
            <a:lvl7pPr marL="29718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7pPr>
            <a:lvl8pPr marL="34290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8pPr>
            <a:lvl9pPr marL="38862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9pPr>
          </a:lstStyle>
          <a:p>
            <a:pPr algn="ctr">
              <a:spcBef>
                <a:spcPct val="0"/>
              </a:spcBef>
              <a:buClrTx/>
              <a:buFontTx/>
              <a:buNone/>
            </a:pPr>
            <a:r>
              <a:rPr lang="en-US" sz="1400" b="1" u="sng" dirty="0" smtClean="0"/>
              <a:t>III</a:t>
            </a:r>
            <a:r>
              <a:rPr lang="en-US" sz="1400" b="1" u="sng" dirty="0"/>
              <a:t>.  First Steps when a Spill Occurs:  Communication and Determination </a:t>
            </a:r>
            <a:endParaRPr lang="en-US" altLang="en-US" sz="1400" b="1" dirty="0">
              <a:solidFill>
                <a:schemeClr val="tx1"/>
              </a:solidFill>
              <a:latin typeface="Arial"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6931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96203" y="533400"/>
            <a:ext cx="5485796" cy="307777"/>
          </a:xfrm>
          <a:prstGeom prst="rect">
            <a:avLst/>
          </a:prstGeom>
          <a:noFill/>
        </p:spPr>
        <p:txBody>
          <a:bodyPr wrap="none" rtlCol="0">
            <a:spAutoFit/>
          </a:bodyPr>
          <a:lstStyle/>
          <a:p>
            <a:pPr algn="ctr">
              <a:spcBef>
                <a:spcPct val="0"/>
              </a:spcBef>
              <a:buClrTx/>
              <a:buFontTx/>
              <a:buNone/>
            </a:pPr>
            <a:r>
              <a:rPr lang="en-US" sz="1400" dirty="0"/>
              <a:t>III.  First Steps when a Spill Occurs:  Communication and Determination </a:t>
            </a:r>
            <a:endParaRPr lang="en-US" altLang="en-US" sz="1400" dirty="0">
              <a:latin typeface="Arial" pitchFamily="34" charset="0"/>
            </a:endParaRPr>
          </a:p>
        </p:txBody>
      </p:sp>
      <p:sp>
        <p:nvSpPr>
          <p:cNvPr id="5" name="Rectangle 4"/>
          <p:cNvSpPr/>
          <p:nvPr/>
        </p:nvSpPr>
        <p:spPr>
          <a:xfrm>
            <a:off x="1049896" y="1384012"/>
            <a:ext cx="7196603" cy="584775"/>
          </a:xfrm>
          <a:prstGeom prst="rect">
            <a:avLst/>
          </a:prstGeom>
        </p:spPr>
        <p:txBody>
          <a:bodyPr wrap="square">
            <a:spAutoFit/>
          </a:bodyPr>
          <a:lstStyle/>
          <a:p>
            <a:pPr eaLnBrk="0" hangingPunct="0">
              <a:spcBef>
                <a:spcPct val="0"/>
              </a:spcBef>
              <a:buClrTx/>
              <a:buFontTx/>
              <a:buNone/>
            </a:pPr>
            <a:r>
              <a:rPr lang="en-US" altLang="en-US" sz="3200" u="sng" dirty="0" smtClean="0">
                <a:latin typeface="+mj-lt"/>
              </a:rPr>
              <a:t>SIMPLE SPILL</a:t>
            </a:r>
            <a:r>
              <a:rPr lang="en-US" altLang="en-US" sz="3200" dirty="0" smtClean="0">
                <a:latin typeface="+mj-lt"/>
              </a:rPr>
              <a:t>:</a:t>
            </a:r>
            <a:endParaRPr lang="en-US" altLang="en-US" sz="3200" dirty="0">
              <a:latin typeface="+mj-lt"/>
            </a:endParaRPr>
          </a:p>
        </p:txBody>
      </p:sp>
      <p:sp>
        <p:nvSpPr>
          <p:cNvPr id="7" name="Rectangle 6"/>
          <p:cNvSpPr/>
          <p:nvPr/>
        </p:nvSpPr>
        <p:spPr>
          <a:xfrm>
            <a:off x="914398" y="2209800"/>
            <a:ext cx="7467601" cy="4031873"/>
          </a:xfrm>
          <a:prstGeom prst="rect">
            <a:avLst/>
          </a:prstGeom>
        </p:spPr>
        <p:txBody>
          <a:bodyPr wrap="square">
            <a:spAutoFit/>
          </a:bodyPr>
          <a:lstStyle/>
          <a:p>
            <a:pPr marL="285750" indent="-285750" algn="just">
              <a:spcBef>
                <a:spcPct val="0"/>
              </a:spcBef>
              <a:spcAft>
                <a:spcPct val="20000"/>
              </a:spcAft>
              <a:buClrTx/>
              <a:buFont typeface="Wingdings" panose="05000000000000000000" pitchFamily="2" charset="2"/>
              <a:buChar char="q"/>
            </a:pPr>
            <a:r>
              <a:rPr lang="en-US" altLang="en-US" sz="2000" b="1" dirty="0" smtClean="0">
                <a:latin typeface="Arial" pitchFamily="34" charset="0"/>
              </a:rPr>
              <a:t>A Simple spill is a spill which you can clean up yourself</a:t>
            </a:r>
          </a:p>
          <a:p>
            <a:pPr marL="285750" indent="-285750" algn="just">
              <a:spcBef>
                <a:spcPct val="0"/>
              </a:spcBef>
              <a:spcAft>
                <a:spcPct val="20000"/>
              </a:spcAft>
              <a:buClrTx/>
              <a:buFont typeface="Wingdings" panose="05000000000000000000" pitchFamily="2" charset="2"/>
              <a:buChar char="q"/>
            </a:pPr>
            <a:r>
              <a:rPr lang="en-US" altLang="en-US" sz="2000" b="1" dirty="0" smtClean="0">
                <a:latin typeface="Arial" pitchFamily="34" charset="0"/>
              </a:rPr>
              <a:t>Simple spills are defined as:</a:t>
            </a:r>
          </a:p>
          <a:p>
            <a:pPr marL="742950" lvl="1" indent="-285750" algn="just">
              <a:spcBef>
                <a:spcPct val="0"/>
              </a:spcBef>
              <a:spcAft>
                <a:spcPct val="20000"/>
              </a:spcAft>
              <a:buFont typeface="Wingdings" panose="05000000000000000000" pitchFamily="2" charset="2"/>
              <a:buChar char="ü"/>
            </a:pPr>
            <a:r>
              <a:rPr lang="en-US" altLang="en-US" sz="2000" b="1" dirty="0">
                <a:latin typeface="Arial" pitchFamily="34" charset="0"/>
              </a:rPr>
              <a:t>Spills Of Less Than Four Liters Of </a:t>
            </a:r>
            <a:r>
              <a:rPr lang="en-US" altLang="en-US" sz="2000" b="1" dirty="0" smtClean="0">
                <a:latin typeface="Arial" pitchFamily="34" charset="0"/>
              </a:rPr>
              <a:t>Material</a:t>
            </a:r>
          </a:p>
          <a:p>
            <a:pPr marL="742950" lvl="1" indent="-285750" algn="just">
              <a:spcBef>
                <a:spcPct val="0"/>
              </a:spcBef>
              <a:spcAft>
                <a:spcPct val="20000"/>
              </a:spcAft>
              <a:buFont typeface="Wingdings" panose="05000000000000000000" pitchFamily="2" charset="2"/>
              <a:buChar char="ü"/>
            </a:pPr>
            <a:r>
              <a:rPr lang="en-US" altLang="en-US" sz="2000" b="1" dirty="0" smtClean="0">
                <a:latin typeface="Arial" pitchFamily="34" charset="0"/>
              </a:rPr>
              <a:t>The hazards are known</a:t>
            </a:r>
          </a:p>
          <a:p>
            <a:pPr marL="742950" lvl="1" indent="-285750" algn="just">
              <a:spcBef>
                <a:spcPct val="0"/>
              </a:spcBef>
              <a:spcAft>
                <a:spcPct val="20000"/>
              </a:spcAft>
              <a:buFont typeface="Wingdings" panose="05000000000000000000" pitchFamily="2" charset="2"/>
              <a:buChar char="ü"/>
            </a:pPr>
            <a:r>
              <a:rPr lang="en-US" altLang="en-US" sz="2000" b="1" dirty="0" smtClean="0">
                <a:latin typeface="Arial" pitchFamily="34" charset="0"/>
              </a:rPr>
              <a:t>Does not spread rapidly</a:t>
            </a:r>
          </a:p>
          <a:p>
            <a:pPr marL="742950" lvl="1" indent="-285750" algn="just">
              <a:spcBef>
                <a:spcPct val="0"/>
              </a:spcBef>
              <a:spcAft>
                <a:spcPct val="20000"/>
              </a:spcAft>
              <a:buFont typeface="Wingdings" panose="05000000000000000000" pitchFamily="2" charset="2"/>
              <a:buChar char="ü"/>
            </a:pPr>
            <a:r>
              <a:rPr lang="en-US" altLang="en-US" sz="2000" b="1" dirty="0">
                <a:latin typeface="Arial" pitchFamily="34" charset="0"/>
              </a:rPr>
              <a:t>The potential personal risk is low</a:t>
            </a:r>
          </a:p>
          <a:p>
            <a:pPr marL="1200150" lvl="2" indent="-285750" algn="just">
              <a:spcBef>
                <a:spcPct val="0"/>
              </a:spcBef>
              <a:spcAft>
                <a:spcPct val="20000"/>
              </a:spcAft>
              <a:buFont typeface="Courier New" panose="02070309020205020404" pitchFamily="49" charset="0"/>
              <a:buChar char="o"/>
            </a:pPr>
            <a:r>
              <a:rPr lang="en-US" altLang="en-US" sz="2000" b="1" dirty="0" smtClean="0">
                <a:latin typeface="Arial" pitchFamily="34" charset="0"/>
              </a:rPr>
              <a:t>Does not endanger people or property except by direct contact</a:t>
            </a:r>
          </a:p>
          <a:p>
            <a:pPr marL="1200150" lvl="2" indent="-285750" algn="just">
              <a:spcBef>
                <a:spcPct val="0"/>
              </a:spcBef>
              <a:spcAft>
                <a:spcPct val="20000"/>
              </a:spcAft>
              <a:buFont typeface="Courier New" panose="02070309020205020404" pitchFamily="49" charset="0"/>
              <a:buChar char="o"/>
            </a:pPr>
            <a:r>
              <a:rPr lang="en-US" altLang="en-US" sz="2000" b="1" dirty="0" smtClean="0">
                <a:latin typeface="Arial" pitchFamily="34" charset="0"/>
              </a:rPr>
              <a:t>Does not endanger the environment</a:t>
            </a:r>
          </a:p>
          <a:p>
            <a:pPr algn="just">
              <a:spcBef>
                <a:spcPct val="0"/>
              </a:spcBef>
              <a:spcAft>
                <a:spcPct val="20000"/>
              </a:spcAft>
              <a:buClrTx/>
              <a:buFont typeface="Wingdings" pitchFamily="2" charset="2"/>
              <a:buChar char="þ"/>
            </a:pPr>
            <a:endParaRPr lang="en-US" altLang="en-US" sz="2000" b="1" dirty="0">
              <a:latin typeface="Arial" pitchFamily="34" charset="0"/>
            </a:endParaRPr>
          </a:p>
          <a:p>
            <a:pPr algn="just">
              <a:spcBef>
                <a:spcPct val="0"/>
              </a:spcBef>
              <a:spcAft>
                <a:spcPct val="20000"/>
              </a:spcAft>
              <a:buClrTx/>
              <a:buFont typeface="Wingdings" pitchFamily="2" charset="2"/>
              <a:buChar char="þ"/>
            </a:pPr>
            <a:endParaRPr lang="en-US" altLang="en-US" sz="2000" b="1" dirty="0">
              <a:latin typeface="Arial" pitchFamily="34" charset="0"/>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90575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06211"/>
            <a:ext cx="6858000" cy="838200"/>
          </a:xfrm>
        </p:spPr>
        <p:txBody>
          <a:bodyPr>
            <a:normAutofit/>
          </a:bodyPr>
          <a:lstStyle/>
          <a:p>
            <a:r>
              <a:rPr lang="en-US" sz="3200" u="sng" dirty="0" smtClean="0"/>
              <a:t>A.  Evaluate the Risks</a:t>
            </a:r>
            <a:endParaRPr lang="en-US" sz="3200" u="sng" dirty="0"/>
          </a:p>
        </p:txBody>
      </p:sp>
      <p:sp>
        <p:nvSpPr>
          <p:cNvPr id="3" name="Content Placeholder 2"/>
          <p:cNvSpPr>
            <a:spLocks noGrp="1"/>
          </p:cNvSpPr>
          <p:nvPr>
            <p:ph idx="1"/>
          </p:nvPr>
        </p:nvSpPr>
        <p:spPr>
          <a:xfrm>
            <a:off x="762000" y="1752600"/>
            <a:ext cx="7543800" cy="3886200"/>
          </a:xfrm>
        </p:spPr>
        <p:txBody>
          <a:bodyPr/>
          <a:lstStyle/>
          <a:p>
            <a:pPr>
              <a:buFont typeface="Wingdings" panose="05000000000000000000" pitchFamily="2" charset="2"/>
              <a:buChar char="q"/>
            </a:pPr>
            <a:r>
              <a:rPr lang="en-US" dirty="0" smtClean="0"/>
              <a:t>The first step in evaluating whether a spill is “simple” is to estimate the risks created by the spill.</a:t>
            </a:r>
          </a:p>
          <a:p>
            <a:pPr marL="0" indent="0">
              <a:buNone/>
            </a:pPr>
            <a:endParaRPr lang="en-US" dirty="0" smtClean="0"/>
          </a:p>
          <a:p>
            <a:pPr>
              <a:buFont typeface="Wingdings" panose="05000000000000000000" pitchFamily="2" charset="2"/>
              <a:buChar char="q"/>
            </a:pPr>
            <a:r>
              <a:rPr lang="en-US" dirty="0" smtClean="0"/>
              <a:t>In spill response, the key risks of concern are:</a:t>
            </a:r>
          </a:p>
          <a:p>
            <a:pPr lvl="1">
              <a:buFont typeface="Wingdings" panose="05000000000000000000" pitchFamily="2" charset="2"/>
              <a:buChar char="ü"/>
            </a:pPr>
            <a:r>
              <a:rPr lang="en-US" dirty="0" smtClean="0"/>
              <a:t>Human Health Effects</a:t>
            </a:r>
          </a:p>
          <a:p>
            <a:pPr lvl="1">
              <a:buFont typeface="Wingdings" panose="05000000000000000000" pitchFamily="2" charset="2"/>
              <a:buChar char="ü"/>
            </a:pPr>
            <a:r>
              <a:rPr lang="en-US" dirty="0" smtClean="0"/>
              <a:t>Physical Damage to Property</a:t>
            </a:r>
          </a:p>
          <a:p>
            <a:pPr lvl="1">
              <a:buFont typeface="Wingdings" panose="05000000000000000000" pitchFamily="2" charset="2"/>
              <a:buChar char="ü"/>
            </a:pPr>
            <a:r>
              <a:rPr lang="en-US" dirty="0" smtClean="0"/>
              <a:t>Environmental Damage</a:t>
            </a:r>
            <a:endParaRPr lang="en-US" dirty="0"/>
          </a:p>
        </p:txBody>
      </p:sp>
      <p:sp>
        <p:nvSpPr>
          <p:cNvPr id="4" name="Rectangle 3"/>
          <p:cNvSpPr/>
          <p:nvPr/>
        </p:nvSpPr>
        <p:spPr>
          <a:xfrm>
            <a:off x="2393548" y="502920"/>
            <a:ext cx="6172200" cy="307777"/>
          </a:xfrm>
          <a:prstGeom prst="rect">
            <a:avLst/>
          </a:prstGeom>
        </p:spPr>
        <p:txBody>
          <a:bodyPr wrap="square">
            <a:spAutoFit/>
          </a:bodyPr>
          <a:lstStyle/>
          <a:p>
            <a:pPr algn="ctr">
              <a:spcBef>
                <a:spcPct val="0"/>
              </a:spcBef>
              <a:buClrTx/>
              <a:buFontTx/>
              <a:buNone/>
            </a:pPr>
            <a:r>
              <a:rPr lang="en-US" sz="1400" dirty="0"/>
              <a:t>III.  First Steps when a Spill Occurs:  Communication and Determination </a:t>
            </a:r>
            <a:endParaRPr lang="en-US" altLang="en-US" sz="1400" dirty="0">
              <a:latin typeface="Arial" pitchFamily="34"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15771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7862" y="764977"/>
            <a:ext cx="6781800" cy="609600"/>
          </a:xfrm>
        </p:spPr>
        <p:txBody>
          <a:bodyPr>
            <a:normAutofit/>
          </a:bodyPr>
          <a:lstStyle/>
          <a:p>
            <a:r>
              <a:rPr lang="en-US" sz="3200" u="sng" dirty="0" smtClean="0"/>
              <a:t>Human Health Effects</a:t>
            </a:r>
            <a:endParaRPr lang="en-US" sz="3200" u="sng" dirty="0"/>
          </a:p>
        </p:txBody>
      </p:sp>
      <p:sp>
        <p:nvSpPr>
          <p:cNvPr id="3" name="Content Placeholder 2"/>
          <p:cNvSpPr>
            <a:spLocks noGrp="1"/>
          </p:cNvSpPr>
          <p:nvPr>
            <p:ph idx="1"/>
          </p:nvPr>
        </p:nvSpPr>
        <p:spPr>
          <a:xfrm>
            <a:off x="762000" y="1447800"/>
            <a:ext cx="7543800" cy="4572000"/>
          </a:xfrm>
        </p:spPr>
        <p:txBody>
          <a:bodyPr>
            <a:normAutofit lnSpcReduction="10000"/>
          </a:bodyPr>
          <a:lstStyle/>
          <a:p>
            <a:pPr>
              <a:buFont typeface="Wingdings" panose="05000000000000000000" pitchFamily="2" charset="2"/>
              <a:buChar char="q"/>
            </a:pPr>
            <a:r>
              <a:rPr lang="en-US" dirty="0" smtClean="0"/>
              <a:t>Potential Health effects is the most important hazard category to consider when deciding whether or not to attempt a spill cleanup.  </a:t>
            </a:r>
          </a:p>
          <a:p>
            <a:pPr marL="0" indent="0">
              <a:buNone/>
            </a:pPr>
            <a:endParaRPr lang="en-US" dirty="0" smtClean="0"/>
          </a:p>
          <a:p>
            <a:pPr>
              <a:buFont typeface="Wingdings" panose="05000000000000000000" pitchFamily="2" charset="2"/>
              <a:buChar char="q"/>
            </a:pPr>
            <a:r>
              <a:rPr lang="en-US" dirty="0" smtClean="0"/>
              <a:t>Some chemical releases may result in health hazards such as fires or explosions.</a:t>
            </a:r>
          </a:p>
          <a:p>
            <a:pPr marL="0" indent="0">
              <a:buNone/>
            </a:pPr>
            <a:endParaRPr lang="en-US" dirty="0" smtClean="0"/>
          </a:p>
          <a:p>
            <a:pPr>
              <a:buFont typeface="Wingdings" panose="05000000000000000000" pitchFamily="2" charset="2"/>
              <a:buChar char="q"/>
            </a:pPr>
            <a:r>
              <a:rPr lang="en-US" dirty="0" smtClean="0"/>
              <a:t>Other chemical releases may present health threats because or their ability to spread rapidly and enter the body readily.</a:t>
            </a:r>
          </a:p>
          <a:p>
            <a:pPr marL="0" indent="0">
              <a:buNone/>
            </a:pPr>
            <a:endParaRPr lang="en-US" dirty="0" smtClean="0"/>
          </a:p>
          <a:p>
            <a:pPr>
              <a:buFont typeface="Wingdings" panose="05000000000000000000" pitchFamily="2" charset="2"/>
              <a:buChar char="q"/>
            </a:pPr>
            <a:r>
              <a:rPr lang="en-US" dirty="0" smtClean="0"/>
              <a:t>A spill is not “simple” if it presents these risks.</a:t>
            </a:r>
            <a:endParaRPr lang="en-US" dirty="0"/>
          </a:p>
        </p:txBody>
      </p:sp>
      <p:sp>
        <p:nvSpPr>
          <p:cNvPr id="4" name="TextBox 3"/>
          <p:cNvSpPr txBox="1"/>
          <p:nvPr/>
        </p:nvSpPr>
        <p:spPr>
          <a:xfrm>
            <a:off x="6553200" y="457200"/>
            <a:ext cx="1787669" cy="307777"/>
          </a:xfrm>
          <a:prstGeom prst="rect">
            <a:avLst/>
          </a:prstGeom>
          <a:noFill/>
        </p:spPr>
        <p:txBody>
          <a:bodyPr wrap="none" rtlCol="0">
            <a:spAutoFit/>
          </a:bodyPr>
          <a:lstStyle/>
          <a:p>
            <a:r>
              <a:rPr lang="en-US" sz="1400" dirty="0" smtClean="0"/>
              <a:t>A.  Evaluate the Risks</a:t>
            </a:r>
            <a:endParaRPr lang="en-US" sz="1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00869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3802" y="763488"/>
            <a:ext cx="6553200" cy="685800"/>
          </a:xfrm>
        </p:spPr>
        <p:txBody>
          <a:bodyPr>
            <a:normAutofit/>
          </a:bodyPr>
          <a:lstStyle/>
          <a:p>
            <a:r>
              <a:rPr lang="en-US" sz="3200" u="sng" dirty="0" smtClean="0"/>
              <a:t>Fire or Explosion</a:t>
            </a:r>
            <a:endParaRPr lang="en-US" sz="3200" u="sng" dirty="0"/>
          </a:p>
        </p:txBody>
      </p:sp>
      <p:sp>
        <p:nvSpPr>
          <p:cNvPr id="3" name="Content Placeholder 2"/>
          <p:cNvSpPr>
            <a:spLocks noGrp="1"/>
          </p:cNvSpPr>
          <p:nvPr>
            <p:ph idx="1"/>
          </p:nvPr>
        </p:nvSpPr>
        <p:spPr>
          <a:xfrm>
            <a:off x="685800" y="1447800"/>
            <a:ext cx="7543800" cy="3886200"/>
          </a:xfrm>
        </p:spPr>
        <p:txBody>
          <a:bodyPr>
            <a:normAutofit fontScale="92500" lnSpcReduction="10000"/>
          </a:bodyPr>
          <a:lstStyle/>
          <a:p>
            <a:pPr>
              <a:buFont typeface="Wingdings" panose="05000000000000000000" pitchFamily="2" charset="2"/>
              <a:buChar char="q"/>
            </a:pPr>
            <a:r>
              <a:rPr lang="en-US" dirty="0" smtClean="0"/>
              <a:t> If the potential for fire or explosion exists, seek outside assistance from trained emergency responders.  </a:t>
            </a:r>
          </a:p>
          <a:p>
            <a:pPr marL="0" indent="0">
              <a:buNone/>
            </a:pPr>
            <a:endParaRPr lang="en-US" dirty="0" smtClean="0"/>
          </a:p>
          <a:p>
            <a:pPr>
              <a:buFont typeface="Wingdings" panose="05000000000000000000" pitchFamily="2" charset="2"/>
              <a:buChar char="q"/>
            </a:pPr>
            <a:r>
              <a:rPr lang="en-US" dirty="0" smtClean="0"/>
              <a:t>Releases of flammable chemicals (liquid or solid) can present significant fire and explosion risks when one or more of the following is present</a:t>
            </a:r>
          </a:p>
          <a:p>
            <a:pPr lvl="1">
              <a:buFont typeface="Wingdings" panose="05000000000000000000" pitchFamily="2" charset="2"/>
              <a:buChar char="ü"/>
            </a:pPr>
            <a:r>
              <a:rPr lang="en-US" dirty="0" smtClean="0"/>
              <a:t>Volatile vapors</a:t>
            </a:r>
          </a:p>
          <a:p>
            <a:pPr lvl="1">
              <a:buFont typeface="Wingdings" panose="05000000000000000000" pitchFamily="2" charset="2"/>
              <a:buChar char="ü"/>
            </a:pPr>
            <a:r>
              <a:rPr lang="en-US" dirty="0" smtClean="0"/>
              <a:t>Water reactive or air reactive chemicals</a:t>
            </a:r>
          </a:p>
          <a:p>
            <a:pPr lvl="1">
              <a:buFont typeface="Wingdings" panose="05000000000000000000" pitchFamily="2" charset="2"/>
              <a:buChar char="ü"/>
            </a:pPr>
            <a:r>
              <a:rPr lang="en-US" dirty="0" smtClean="0"/>
              <a:t>Ignition sources</a:t>
            </a:r>
          </a:p>
          <a:p>
            <a:pPr lvl="1">
              <a:buFont typeface="Wingdings" panose="05000000000000000000" pitchFamily="2" charset="2"/>
              <a:buChar char="ü"/>
            </a:pPr>
            <a:r>
              <a:rPr lang="en-US" dirty="0" smtClean="0"/>
              <a:t>Oxidizers</a:t>
            </a:r>
          </a:p>
          <a:p>
            <a:pPr lvl="1">
              <a:buFont typeface="Wingdings" panose="05000000000000000000" pitchFamily="2" charset="2"/>
              <a:buChar char="ü"/>
            </a:pPr>
            <a:r>
              <a:rPr lang="en-US" dirty="0" smtClean="0"/>
              <a:t>Significant quantities of combustible materials</a:t>
            </a:r>
            <a:endParaRPr lang="en-US" dirty="0"/>
          </a:p>
        </p:txBody>
      </p:sp>
      <p:pic>
        <p:nvPicPr>
          <p:cNvPr id="4" name="Picture 9" descr="Fl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60895" y="3200400"/>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7" descr="Exploding Bom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0895" y="472440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6553200" y="425230"/>
            <a:ext cx="1787605" cy="307777"/>
          </a:xfrm>
          <a:prstGeom prst="rect">
            <a:avLst/>
          </a:prstGeom>
          <a:noFill/>
        </p:spPr>
        <p:txBody>
          <a:bodyPr wrap="none" rtlCol="0">
            <a:spAutoFit/>
          </a:bodyPr>
          <a:lstStyle/>
          <a:p>
            <a:r>
              <a:rPr lang="en-US" sz="1400" dirty="0"/>
              <a:t>Human Health Effects</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48924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219200"/>
            <a:ext cx="6781800" cy="685800"/>
          </a:xfrm>
        </p:spPr>
        <p:txBody>
          <a:bodyPr>
            <a:normAutofit/>
          </a:bodyPr>
          <a:lstStyle/>
          <a:p>
            <a:r>
              <a:rPr lang="en-US" sz="3600" u="sng" dirty="0" smtClean="0"/>
              <a:t>Toxic</a:t>
            </a:r>
            <a:endParaRPr lang="en-US" sz="3600" u="sng" dirty="0"/>
          </a:p>
        </p:txBody>
      </p:sp>
      <p:sp>
        <p:nvSpPr>
          <p:cNvPr id="3" name="Content Placeholder 2"/>
          <p:cNvSpPr>
            <a:spLocks noGrp="1"/>
          </p:cNvSpPr>
          <p:nvPr>
            <p:ph idx="1"/>
          </p:nvPr>
        </p:nvSpPr>
        <p:spPr>
          <a:xfrm>
            <a:off x="762000" y="1447800"/>
            <a:ext cx="7543800" cy="4572000"/>
          </a:xfrm>
        </p:spPr>
        <p:txBody>
          <a:bodyPr/>
          <a:lstStyle/>
          <a:p>
            <a:pPr>
              <a:buFont typeface="Wingdings" panose="05000000000000000000" pitchFamily="2" charset="2"/>
              <a:buChar char="q"/>
            </a:pPr>
            <a:r>
              <a:rPr lang="en-US" dirty="0" smtClean="0"/>
              <a:t>Toxic vapors and dust are also hazardous</a:t>
            </a:r>
          </a:p>
          <a:p>
            <a:pPr marL="0" indent="0">
              <a:buNone/>
            </a:pPr>
            <a:endParaRPr lang="en-US" dirty="0" smtClean="0"/>
          </a:p>
          <a:p>
            <a:pPr>
              <a:buFont typeface="Wingdings" panose="05000000000000000000" pitchFamily="2" charset="2"/>
              <a:buChar char="q"/>
            </a:pPr>
            <a:r>
              <a:rPr lang="en-US" dirty="0" smtClean="0"/>
              <a:t>Avoid direct contact with such hazards because:</a:t>
            </a:r>
          </a:p>
          <a:p>
            <a:pPr lvl="1">
              <a:buFont typeface="Wingdings" panose="05000000000000000000" pitchFamily="2" charset="2"/>
              <a:buChar char="ü"/>
            </a:pPr>
            <a:r>
              <a:rPr lang="en-US" dirty="0" smtClean="0"/>
              <a:t>They spread quickly</a:t>
            </a:r>
          </a:p>
          <a:p>
            <a:pPr lvl="1">
              <a:buFont typeface="Wingdings" panose="05000000000000000000" pitchFamily="2" charset="2"/>
              <a:buChar char="ü"/>
            </a:pPr>
            <a:r>
              <a:rPr lang="en-US" dirty="0" smtClean="0"/>
              <a:t>They are easily absorbed through the skin</a:t>
            </a:r>
          </a:p>
          <a:p>
            <a:pPr lvl="1">
              <a:buFont typeface="Wingdings" panose="05000000000000000000" pitchFamily="2" charset="2"/>
              <a:buChar char="ü"/>
            </a:pPr>
            <a:r>
              <a:rPr lang="en-US" dirty="0" smtClean="0"/>
              <a:t>They may damage tissue</a:t>
            </a:r>
            <a:endParaRPr lang="en-US" dirty="0"/>
          </a:p>
        </p:txBody>
      </p:sp>
      <p:sp>
        <p:nvSpPr>
          <p:cNvPr id="4" name="TextBox 3"/>
          <p:cNvSpPr txBox="1"/>
          <p:nvPr/>
        </p:nvSpPr>
        <p:spPr>
          <a:xfrm>
            <a:off x="6553200" y="454223"/>
            <a:ext cx="1787605" cy="307777"/>
          </a:xfrm>
          <a:prstGeom prst="rect">
            <a:avLst/>
          </a:prstGeom>
          <a:noFill/>
        </p:spPr>
        <p:txBody>
          <a:bodyPr wrap="none" rtlCol="0">
            <a:spAutoFit/>
          </a:bodyPr>
          <a:lstStyle/>
          <a:p>
            <a:pPr lvl="0"/>
            <a:r>
              <a:rPr lang="en-US" sz="1400" dirty="0">
                <a:solidFill>
                  <a:prstClr val="black"/>
                </a:solidFill>
              </a:rPr>
              <a:t>Human Health Effects</a:t>
            </a: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2568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09600"/>
            <a:ext cx="6781800" cy="838200"/>
          </a:xfrm>
        </p:spPr>
        <p:txBody>
          <a:bodyPr>
            <a:normAutofit/>
          </a:bodyPr>
          <a:lstStyle/>
          <a:p>
            <a:r>
              <a:rPr lang="en-US" sz="3200" u="sng" dirty="0" smtClean="0"/>
              <a:t>I.   Introduction</a:t>
            </a:r>
            <a:endParaRPr lang="en-US" sz="3200" u="sng" dirty="0"/>
          </a:p>
        </p:txBody>
      </p:sp>
      <p:sp>
        <p:nvSpPr>
          <p:cNvPr id="3" name="Content Placeholder 2"/>
          <p:cNvSpPr>
            <a:spLocks noGrp="1"/>
          </p:cNvSpPr>
          <p:nvPr>
            <p:ph idx="1"/>
          </p:nvPr>
        </p:nvSpPr>
        <p:spPr>
          <a:xfrm>
            <a:off x="762000" y="1676400"/>
            <a:ext cx="7543800" cy="3886200"/>
          </a:xfrm>
        </p:spPr>
        <p:txBody>
          <a:bodyPr>
            <a:normAutofit fontScale="85000" lnSpcReduction="20000"/>
          </a:bodyPr>
          <a:lstStyle/>
          <a:p>
            <a:pPr>
              <a:buFont typeface="Wingdings" panose="05000000000000000000" pitchFamily="2" charset="2"/>
              <a:buChar char="q"/>
            </a:pPr>
            <a:r>
              <a:rPr lang="en-US" dirty="0" smtClean="0"/>
              <a:t>In most cases, laboratory spills involve small quantities of material and, if precautions are taken, present minimal hazards.</a:t>
            </a:r>
          </a:p>
          <a:p>
            <a:pPr marL="0" indent="0">
              <a:buNone/>
            </a:pPr>
            <a:endParaRPr lang="en-US" dirty="0" smtClean="0"/>
          </a:p>
          <a:p>
            <a:pPr>
              <a:buFont typeface="Wingdings" panose="05000000000000000000" pitchFamily="2" charset="2"/>
              <a:buChar char="q"/>
            </a:pPr>
            <a:r>
              <a:rPr lang="en-US" dirty="0" smtClean="0"/>
              <a:t>Laboratory workers are usually the most appropriate people to clean up their spills:</a:t>
            </a:r>
          </a:p>
          <a:p>
            <a:pPr marL="0" indent="0">
              <a:buNone/>
            </a:pPr>
            <a:endParaRPr lang="en-US" dirty="0" smtClean="0"/>
          </a:p>
          <a:p>
            <a:pPr lvl="1">
              <a:buFont typeface="Wingdings" panose="05000000000000000000" pitchFamily="2" charset="2"/>
              <a:buChar char="ü"/>
            </a:pPr>
            <a:r>
              <a:rPr lang="en-US" dirty="0" smtClean="0"/>
              <a:t> They are more likely than others to be familiar with the spilled material’s hazardous characteristics.</a:t>
            </a:r>
          </a:p>
          <a:p>
            <a:pPr lvl="1">
              <a:buFont typeface="Wingdings" panose="05000000000000000000" pitchFamily="2" charset="2"/>
              <a:buChar char="ü"/>
            </a:pPr>
            <a:r>
              <a:rPr lang="en-US" dirty="0" smtClean="0"/>
              <a:t>They can respond at least as quickly or more quickly than anyone else.</a:t>
            </a:r>
          </a:p>
          <a:p>
            <a:pPr lvl="1">
              <a:buFont typeface="Wingdings" panose="05000000000000000000" pitchFamily="2" charset="2"/>
              <a:buChar char="ü"/>
            </a:pPr>
            <a:r>
              <a:rPr lang="en-US" dirty="0" smtClean="0"/>
              <a:t>They know about other potential hazards or complicating factors in their work area.</a:t>
            </a:r>
          </a:p>
          <a:p>
            <a:pPr lvl="1">
              <a:buFont typeface="Wingdings" panose="05000000000000000000" pitchFamily="2" charset="2"/>
              <a:buChar char="ü"/>
            </a:pPr>
            <a:r>
              <a:rPr lang="en-US" dirty="0" smtClean="0"/>
              <a:t>They are familiar with the proper cleanup techniques for a particular spill.</a:t>
            </a:r>
            <a:endParaRPr lang="en-US" dirty="0"/>
          </a:p>
        </p:txBody>
      </p:sp>
      <p:sp>
        <p:nvSpPr>
          <p:cNvPr id="4" name="TextBox 3"/>
          <p:cNvSpPr txBox="1"/>
          <p:nvPr/>
        </p:nvSpPr>
        <p:spPr>
          <a:xfrm>
            <a:off x="6248400" y="454223"/>
            <a:ext cx="2052165" cy="307777"/>
          </a:xfrm>
          <a:prstGeom prst="rect">
            <a:avLst/>
          </a:prstGeom>
          <a:noFill/>
        </p:spPr>
        <p:txBody>
          <a:bodyPr wrap="none" rtlCol="0">
            <a:spAutoFit/>
          </a:bodyPr>
          <a:lstStyle/>
          <a:p>
            <a:r>
              <a:rPr lang="en-US" sz="1400" dirty="0"/>
              <a:t>Chemical Spill </a:t>
            </a:r>
            <a:r>
              <a:rPr lang="en-US" sz="1400" dirty="0" smtClean="0"/>
              <a:t>Response</a:t>
            </a:r>
            <a:endParaRPr lang="en-US" sz="1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09782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6781800" cy="685800"/>
          </a:xfrm>
        </p:spPr>
        <p:txBody>
          <a:bodyPr>
            <a:normAutofit/>
          </a:bodyPr>
          <a:lstStyle/>
          <a:p>
            <a:r>
              <a:rPr lang="en-US" sz="3600" u="sng" dirty="0" smtClean="0"/>
              <a:t>Toxic</a:t>
            </a:r>
            <a:endParaRPr lang="en-US" sz="3600" u="sng" dirty="0"/>
          </a:p>
        </p:txBody>
      </p:sp>
      <p:sp>
        <p:nvSpPr>
          <p:cNvPr id="3" name="Content Placeholder 2"/>
          <p:cNvSpPr>
            <a:spLocks noGrp="1"/>
          </p:cNvSpPr>
          <p:nvPr>
            <p:ph idx="1"/>
          </p:nvPr>
        </p:nvSpPr>
        <p:spPr>
          <a:xfrm>
            <a:off x="762000" y="1447800"/>
            <a:ext cx="7543800" cy="4648200"/>
          </a:xfrm>
        </p:spPr>
        <p:txBody>
          <a:bodyPr>
            <a:normAutofit lnSpcReduction="10000"/>
          </a:bodyPr>
          <a:lstStyle/>
          <a:p>
            <a:pPr>
              <a:buFont typeface="Wingdings" panose="05000000000000000000" pitchFamily="2" charset="2"/>
              <a:buChar char="q"/>
            </a:pPr>
            <a:r>
              <a:rPr lang="en-US" dirty="0" smtClean="0"/>
              <a:t>A chemical spill is not a health risk if:</a:t>
            </a:r>
          </a:p>
          <a:p>
            <a:pPr lvl="1">
              <a:buFont typeface="Wingdings" panose="05000000000000000000" pitchFamily="2" charset="2"/>
              <a:buChar char="ü"/>
            </a:pPr>
            <a:r>
              <a:rPr lang="en-US" dirty="0" smtClean="0"/>
              <a:t>It has a low toxicity</a:t>
            </a:r>
          </a:p>
          <a:p>
            <a:pPr lvl="1">
              <a:buFont typeface="Wingdings" panose="05000000000000000000" pitchFamily="2" charset="2"/>
              <a:buChar char="ü"/>
            </a:pPr>
            <a:r>
              <a:rPr lang="en-US" dirty="0" smtClean="0"/>
              <a:t>It is not highly corrosive, </a:t>
            </a:r>
          </a:p>
          <a:p>
            <a:pPr lvl="1">
              <a:buFont typeface="Wingdings" panose="05000000000000000000" pitchFamily="2" charset="2"/>
              <a:buChar char="ü"/>
            </a:pPr>
            <a:r>
              <a:rPr lang="en-US" dirty="0" smtClean="0"/>
              <a:t>It is not a strong oxidizer</a:t>
            </a:r>
          </a:p>
          <a:p>
            <a:pPr marL="320040" lvl="1" indent="0">
              <a:buNone/>
            </a:pPr>
            <a:endParaRPr lang="en-US" dirty="0" smtClean="0"/>
          </a:p>
          <a:p>
            <a:pPr>
              <a:buFont typeface="Wingdings" panose="05000000000000000000" pitchFamily="2" charset="2"/>
              <a:buChar char="q"/>
            </a:pPr>
            <a:r>
              <a:rPr lang="en-US" dirty="0" smtClean="0"/>
              <a:t> Such spills may be considered “simple” only if physical damage or environmental factors are absent.</a:t>
            </a:r>
          </a:p>
          <a:p>
            <a:pPr marL="0" indent="0">
              <a:buNone/>
            </a:pPr>
            <a:endParaRPr lang="en-US" dirty="0" smtClean="0"/>
          </a:p>
          <a:p>
            <a:pPr>
              <a:buFont typeface="Wingdings" panose="05000000000000000000" pitchFamily="2" charset="2"/>
              <a:buChar char="q"/>
            </a:pPr>
            <a:r>
              <a:rPr lang="en-US" dirty="0" smtClean="0"/>
              <a:t>When a spilled chemical’s toxicity is unknown, treat the spill like a potential human health hazard.</a:t>
            </a:r>
          </a:p>
          <a:p>
            <a:pPr lvl="1">
              <a:buFont typeface="Wingdings" panose="05000000000000000000" pitchFamily="2" charset="2"/>
              <a:buChar char="ü"/>
            </a:pPr>
            <a:r>
              <a:rPr lang="en-US" dirty="0" smtClean="0"/>
              <a:t>Avoid exposure</a:t>
            </a:r>
          </a:p>
          <a:p>
            <a:pPr lvl="1">
              <a:buFont typeface="Wingdings" panose="05000000000000000000" pitchFamily="2" charset="2"/>
              <a:buChar char="ü"/>
            </a:pPr>
            <a:r>
              <a:rPr lang="en-US" dirty="0" smtClean="0"/>
              <a:t>Seek outside assistance</a:t>
            </a:r>
            <a:endParaRPr lang="en-US" dirty="0"/>
          </a:p>
        </p:txBody>
      </p:sp>
      <p:sp>
        <p:nvSpPr>
          <p:cNvPr id="4" name="TextBox 3"/>
          <p:cNvSpPr txBox="1"/>
          <p:nvPr/>
        </p:nvSpPr>
        <p:spPr>
          <a:xfrm>
            <a:off x="6629399" y="501431"/>
            <a:ext cx="1787605" cy="307777"/>
          </a:xfrm>
          <a:prstGeom prst="rect">
            <a:avLst/>
          </a:prstGeom>
          <a:noFill/>
        </p:spPr>
        <p:txBody>
          <a:bodyPr wrap="none" rtlCol="0">
            <a:spAutoFit/>
          </a:bodyPr>
          <a:lstStyle/>
          <a:p>
            <a:pPr lvl="0"/>
            <a:r>
              <a:rPr lang="en-US" sz="1400" dirty="0">
                <a:solidFill>
                  <a:prstClr val="black"/>
                </a:solidFill>
              </a:rPr>
              <a:t>Human Health Effects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49020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6781800" cy="838200"/>
          </a:xfrm>
        </p:spPr>
        <p:txBody>
          <a:bodyPr>
            <a:normAutofit/>
          </a:bodyPr>
          <a:lstStyle/>
          <a:p>
            <a:r>
              <a:rPr lang="en-US" sz="3200" u="sng" dirty="0" smtClean="0"/>
              <a:t>Physical Damage to Property</a:t>
            </a:r>
            <a:endParaRPr lang="en-US" sz="3200" u="sng" dirty="0"/>
          </a:p>
        </p:txBody>
      </p:sp>
      <p:sp>
        <p:nvSpPr>
          <p:cNvPr id="3" name="Content Placeholder 2"/>
          <p:cNvSpPr>
            <a:spLocks noGrp="1"/>
          </p:cNvSpPr>
          <p:nvPr>
            <p:ph idx="1"/>
          </p:nvPr>
        </p:nvSpPr>
        <p:spPr>
          <a:xfrm>
            <a:off x="762000" y="1600200"/>
            <a:ext cx="7543800" cy="3886200"/>
          </a:xfrm>
        </p:spPr>
        <p:txBody>
          <a:bodyPr/>
          <a:lstStyle/>
          <a:p>
            <a:pPr>
              <a:buFont typeface="Wingdings" panose="05000000000000000000" pitchFamily="2" charset="2"/>
              <a:buChar char="q"/>
            </a:pPr>
            <a:r>
              <a:rPr lang="en-US" dirty="0" smtClean="0"/>
              <a:t>The potential for physical damage to property is important when determining whether you have a simple spill.</a:t>
            </a:r>
          </a:p>
          <a:p>
            <a:pPr>
              <a:buFont typeface="Wingdings" panose="05000000000000000000" pitchFamily="2" charset="2"/>
              <a:buChar char="q"/>
            </a:pPr>
            <a:r>
              <a:rPr lang="en-US" dirty="0" smtClean="0"/>
              <a:t>Property includes items such as:</a:t>
            </a:r>
          </a:p>
          <a:p>
            <a:pPr lvl="1">
              <a:buFont typeface="Wingdings" panose="05000000000000000000" pitchFamily="2" charset="2"/>
              <a:buChar char="ü"/>
            </a:pPr>
            <a:r>
              <a:rPr lang="en-US" dirty="0" smtClean="0"/>
              <a:t>Equipment</a:t>
            </a:r>
          </a:p>
          <a:p>
            <a:pPr lvl="1">
              <a:buFont typeface="Wingdings" panose="05000000000000000000" pitchFamily="2" charset="2"/>
              <a:buChar char="ü"/>
            </a:pPr>
            <a:r>
              <a:rPr lang="en-US" dirty="0" smtClean="0"/>
              <a:t>Building materials</a:t>
            </a:r>
          </a:p>
          <a:p>
            <a:pPr lvl="1">
              <a:buFont typeface="Wingdings" panose="05000000000000000000" pitchFamily="2" charset="2"/>
              <a:buChar char="ü"/>
            </a:pPr>
            <a:r>
              <a:rPr lang="en-US" dirty="0" smtClean="0"/>
              <a:t>Structures</a:t>
            </a:r>
          </a:p>
          <a:p>
            <a:pPr lvl="1">
              <a:buFont typeface="Wingdings" panose="05000000000000000000" pitchFamily="2" charset="2"/>
              <a:buChar char="ü"/>
            </a:pPr>
            <a:r>
              <a:rPr lang="en-US" dirty="0" smtClean="0"/>
              <a:t>Cleanup materials</a:t>
            </a:r>
            <a:endParaRPr lang="en-US" dirty="0"/>
          </a:p>
        </p:txBody>
      </p:sp>
      <p:sp>
        <p:nvSpPr>
          <p:cNvPr id="4" name="TextBox 3"/>
          <p:cNvSpPr txBox="1"/>
          <p:nvPr/>
        </p:nvSpPr>
        <p:spPr>
          <a:xfrm>
            <a:off x="6629400" y="530423"/>
            <a:ext cx="1787669" cy="307777"/>
          </a:xfrm>
          <a:prstGeom prst="rect">
            <a:avLst/>
          </a:prstGeom>
          <a:noFill/>
        </p:spPr>
        <p:txBody>
          <a:bodyPr wrap="none" rtlCol="0">
            <a:spAutoFit/>
          </a:bodyPr>
          <a:lstStyle/>
          <a:p>
            <a:r>
              <a:rPr lang="en-US" sz="1400" dirty="0" smtClean="0"/>
              <a:t>A.  Evaluate the Risks</a:t>
            </a:r>
            <a:endParaRPr lang="en-US" sz="1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0927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6781800" cy="838200"/>
          </a:xfrm>
        </p:spPr>
        <p:txBody>
          <a:bodyPr>
            <a:normAutofit/>
          </a:bodyPr>
          <a:lstStyle/>
          <a:p>
            <a:r>
              <a:rPr lang="en-US" sz="3200" u="sng" dirty="0" smtClean="0"/>
              <a:t>Physical Damage to Property</a:t>
            </a:r>
            <a:endParaRPr lang="en-US" sz="3200" u="sng" dirty="0"/>
          </a:p>
        </p:txBody>
      </p:sp>
      <p:sp>
        <p:nvSpPr>
          <p:cNvPr id="3" name="Content Placeholder 2"/>
          <p:cNvSpPr>
            <a:spLocks noGrp="1"/>
          </p:cNvSpPr>
          <p:nvPr>
            <p:ph idx="1"/>
          </p:nvPr>
        </p:nvSpPr>
        <p:spPr>
          <a:xfrm>
            <a:off x="762000" y="1600200"/>
            <a:ext cx="7543800" cy="3886200"/>
          </a:xfrm>
        </p:spPr>
        <p:txBody>
          <a:bodyPr>
            <a:normAutofit lnSpcReduction="10000"/>
          </a:bodyPr>
          <a:lstStyle/>
          <a:p>
            <a:pPr>
              <a:buFont typeface="Wingdings" panose="05000000000000000000" pitchFamily="2" charset="2"/>
              <a:buChar char="q"/>
            </a:pPr>
            <a:r>
              <a:rPr lang="en-US" dirty="0" smtClean="0"/>
              <a:t>A common first response to a spill is to try to protect equipment and property, but any real threat to such items will also threaten the persons cleaning up the spill.</a:t>
            </a:r>
          </a:p>
          <a:p>
            <a:pPr>
              <a:buFont typeface="Wingdings" panose="05000000000000000000" pitchFamily="2" charset="2"/>
              <a:buChar char="q"/>
            </a:pPr>
            <a:r>
              <a:rPr lang="en-US" dirty="0" smtClean="0"/>
              <a:t>Do not attempt to protect property if there are any human health or fire/explosion hazards present.</a:t>
            </a:r>
          </a:p>
          <a:p>
            <a:pPr>
              <a:buFont typeface="Wingdings" panose="05000000000000000000" pitchFamily="2" charset="2"/>
              <a:buChar char="q"/>
            </a:pPr>
            <a:r>
              <a:rPr lang="en-US" dirty="0" smtClean="0"/>
              <a:t>Do not attempt to protect property if strong corrosives and oxidizers are present.</a:t>
            </a:r>
          </a:p>
          <a:p>
            <a:pPr>
              <a:buFont typeface="Wingdings" panose="05000000000000000000" pitchFamily="2" charset="2"/>
              <a:buChar char="q"/>
            </a:pPr>
            <a:r>
              <a:rPr lang="en-US" dirty="0" smtClean="0"/>
              <a:t>If any hazards are present that would damage property, treat the spill as complex and contact the appropriate authorities.</a:t>
            </a:r>
            <a:endParaRPr lang="en-US" dirty="0"/>
          </a:p>
        </p:txBody>
      </p:sp>
      <p:sp>
        <p:nvSpPr>
          <p:cNvPr id="4" name="TextBox 3"/>
          <p:cNvSpPr txBox="1"/>
          <p:nvPr/>
        </p:nvSpPr>
        <p:spPr>
          <a:xfrm>
            <a:off x="6553200" y="454223"/>
            <a:ext cx="1787669" cy="307777"/>
          </a:xfrm>
          <a:prstGeom prst="rect">
            <a:avLst/>
          </a:prstGeom>
          <a:noFill/>
        </p:spPr>
        <p:txBody>
          <a:bodyPr wrap="none" rtlCol="0">
            <a:spAutoFit/>
          </a:bodyPr>
          <a:lstStyle/>
          <a:p>
            <a:pPr lvl="0"/>
            <a:r>
              <a:rPr lang="en-US" sz="1400" dirty="0">
                <a:solidFill>
                  <a:prstClr val="black"/>
                </a:solidFill>
              </a:rPr>
              <a:t>A.  Evaluate the Risks</a:t>
            </a:r>
          </a:p>
        </p:txBody>
      </p:sp>
      <p:sp>
        <p:nvSpPr>
          <p:cNvPr id="5" name="TextBox 4"/>
          <p:cNvSpPr txBox="1"/>
          <p:nvPr/>
        </p:nvSpPr>
        <p:spPr>
          <a:xfrm>
            <a:off x="7162800" y="975359"/>
            <a:ext cx="1051891" cy="307777"/>
          </a:xfrm>
          <a:prstGeom prst="rect">
            <a:avLst/>
          </a:prstGeom>
          <a:noFill/>
        </p:spPr>
        <p:txBody>
          <a:bodyPr wrap="none" rtlCol="0">
            <a:spAutoFit/>
          </a:bodyPr>
          <a:lstStyle/>
          <a:p>
            <a:r>
              <a:rPr lang="en-US" sz="1400" dirty="0" smtClean="0"/>
              <a:t>(Continued)</a:t>
            </a:r>
            <a:endParaRPr lang="en-US" sz="1400"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62096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6781800" cy="685800"/>
          </a:xfrm>
        </p:spPr>
        <p:txBody>
          <a:bodyPr>
            <a:normAutofit/>
          </a:bodyPr>
          <a:lstStyle/>
          <a:p>
            <a:r>
              <a:rPr lang="en-US" sz="3200" u="sng" dirty="0" smtClean="0"/>
              <a:t>Environmental Threats</a:t>
            </a:r>
            <a:endParaRPr lang="en-US" sz="3200" u="sng" dirty="0"/>
          </a:p>
        </p:txBody>
      </p:sp>
      <p:sp>
        <p:nvSpPr>
          <p:cNvPr id="3" name="Content Placeholder 2"/>
          <p:cNvSpPr>
            <a:spLocks noGrp="1"/>
          </p:cNvSpPr>
          <p:nvPr>
            <p:ph idx="1"/>
          </p:nvPr>
        </p:nvSpPr>
        <p:spPr>
          <a:xfrm>
            <a:off x="762000" y="1371600"/>
            <a:ext cx="7543800" cy="4724400"/>
          </a:xfrm>
        </p:spPr>
        <p:txBody>
          <a:bodyPr>
            <a:normAutofit fontScale="85000" lnSpcReduction="20000"/>
          </a:bodyPr>
          <a:lstStyle/>
          <a:p>
            <a:pPr>
              <a:buFont typeface="Wingdings" panose="05000000000000000000" pitchFamily="2" charset="2"/>
              <a:buChar char="q"/>
            </a:pPr>
            <a:r>
              <a:rPr lang="en-US" dirty="0" smtClean="0"/>
              <a:t>Some laboratory spills have the potential for escaping into the environment.</a:t>
            </a:r>
          </a:p>
          <a:p>
            <a:pPr>
              <a:buFont typeface="Wingdings" panose="05000000000000000000" pitchFamily="2" charset="2"/>
              <a:buChar char="q"/>
            </a:pPr>
            <a:r>
              <a:rPr lang="en-US" dirty="0" smtClean="0"/>
              <a:t>Spills may release into the atmosphere, discharge into the sewer system, or leak directly into soils or surface water.</a:t>
            </a:r>
          </a:p>
          <a:p>
            <a:pPr>
              <a:buFont typeface="Wingdings" panose="05000000000000000000" pitchFamily="2" charset="2"/>
              <a:buChar char="q"/>
            </a:pPr>
            <a:r>
              <a:rPr lang="en-US" dirty="0" smtClean="0"/>
              <a:t>While few laboratory spills present environmental threats, it is necessary to notify the appropriate authorities if a spill has the potential to cause environmental damage.</a:t>
            </a:r>
          </a:p>
          <a:p>
            <a:pPr>
              <a:buFont typeface="Wingdings" panose="05000000000000000000" pitchFamily="2" charset="2"/>
              <a:buChar char="q"/>
            </a:pPr>
            <a:r>
              <a:rPr lang="en-US" dirty="0" smtClean="0"/>
              <a:t>If you can do so safely, it may be prudent to take interim measures before the hazardous materials response team arrives, such as blocking a spreading spill with absorbents or covering the floor drain with a rubber mat.</a:t>
            </a:r>
          </a:p>
          <a:p>
            <a:pPr>
              <a:buFont typeface="Wingdings" panose="05000000000000000000" pitchFamily="2" charset="2"/>
              <a:buChar char="q"/>
            </a:pPr>
            <a:r>
              <a:rPr lang="en-US" dirty="0" smtClean="0"/>
              <a:t>Though small amounts of some chemicals pose environmental problems, most environmental risks are presented by large-quantity releases of materials.</a:t>
            </a:r>
          </a:p>
          <a:p>
            <a:pPr>
              <a:buFont typeface="Wingdings" panose="05000000000000000000" pitchFamily="2" charset="2"/>
              <a:buChar char="q"/>
            </a:pPr>
            <a:r>
              <a:rPr lang="en-US" dirty="0" smtClean="0"/>
              <a:t>A large-quantity release that threatens the environment is not a simple spill, and requires the attention of trained responders.</a:t>
            </a:r>
          </a:p>
        </p:txBody>
      </p:sp>
      <p:sp>
        <p:nvSpPr>
          <p:cNvPr id="4" name="TextBox 3"/>
          <p:cNvSpPr txBox="1"/>
          <p:nvPr/>
        </p:nvSpPr>
        <p:spPr>
          <a:xfrm>
            <a:off x="6553200" y="470951"/>
            <a:ext cx="1787669" cy="307777"/>
          </a:xfrm>
          <a:prstGeom prst="rect">
            <a:avLst/>
          </a:prstGeom>
          <a:noFill/>
        </p:spPr>
        <p:txBody>
          <a:bodyPr wrap="none" rtlCol="0">
            <a:spAutoFit/>
          </a:bodyPr>
          <a:lstStyle/>
          <a:p>
            <a:pPr lvl="0"/>
            <a:r>
              <a:rPr lang="en-US" sz="1400" dirty="0">
                <a:solidFill>
                  <a:prstClr val="black"/>
                </a:solidFill>
              </a:rPr>
              <a:t>A.  Evaluate the Risks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2055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14400"/>
            <a:ext cx="6781800" cy="685800"/>
          </a:xfrm>
        </p:spPr>
        <p:txBody>
          <a:bodyPr>
            <a:normAutofit/>
          </a:bodyPr>
          <a:lstStyle/>
          <a:p>
            <a:r>
              <a:rPr lang="en-US" sz="3200" u="sng" dirty="0" smtClean="0"/>
              <a:t>B.</a:t>
            </a:r>
            <a:r>
              <a:rPr lang="en-US" sz="3200" u="sng" baseline="0" dirty="0" smtClean="0"/>
              <a:t>  Evaluate Quantities</a:t>
            </a:r>
            <a:endParaRPr lang="en-US" sz="3200" u="sng" dirty="0"/>
          </a:p>
        </p:txBody>
      </p:sp>
      <p:sp>
        <p:nvSpPr>
          <p:cNvPr id="3" name="Content Placeholder 2"/>
          <p:cNvSpPr>
            <a:spLocks noGrp="1"/>
          </p:cNvSpPr>
          <p:nvPr>
            <p:ph idx="1"/>
          </p:nvPr>
        </p:nvSpPr>
        <p:spPr>
          <a:xfrm>
            <a:off x="822082" y="1752600"/>
            <a:ext cx="7543800" cy="4343400"/>
          </a:xfrm>
        </p:spPr>
        <p:txBody>
          <a:bodyPr>
            <a:normAutofit fontScale="92500" lnSpcReduction="20000"/>
          </a:bodyPr>
          <a:lstStyle/>
          <a:p>
            <a:pPr>
              <a:buFont typeface="Wingdings" panose="05000000000000000000" pitchFamily="2" charset="2"/>
              <a:buChar char="q"/>
            </a:pPr>
            <a:r>
              <a:rPr lang="en-US" dirty="0" smtClean="0"/>
              <a:t>The next step to take when determining whether a spill is “simple” is to evaluate the quantity of material released.</a:t>
            </a:r>
          </a:p>
          <a:p>
            <a:pPr marL="0" indent="0">
              <a:buNone/>
            </a:pPr>
            <a:endParaRPr lang="en-US" dirty="0" smtClean="0"/>
          </a:p>
          <a:p>
            <a:pPr>
              <a:buFont typeface="Wingdings" panose="05000000000000000000" pitchFamily="2" charset="2"/>
              <a:buChar char="q"/>
            </a:pPr>
            <a:r>
              <a:rPr lang="en-US" dirty="0" smtClean="0"/>
              <a:t>If a spilled chemical is not hazardous, its cleanup is dependent on the ability to control the spill as well as the availability of sufficient spill control materials.</a:t>
            </a:r>
          </a:p>
          <a:p>
            <a:pPr marL="0" indent="0">
              <a:buNone/>
            </a:pPr>
            <a:endParaRPr lang="en-US" dirty="0" smtClean="0"/>
          </a:p>
          <a:p>
            <a:pPr>
              <a:buFont typeface="Wingdings" panose="05000000000000000000" pitchFamily="2" charset="2"/>
              <a:buChar char="q"/>
            </a:pPr>
            <a:r>
              <a:rPr lang="en-US" dirty="0" smtClean="0"/>
              <a:t>Factors that may complicate a cleanup effort must be determined on a case-by-case basis.</a:t>
            </a:r>
          </a:p>
          <a:p>
            <a:pPr marL="0" indent="0">
              <a:buNone/>
            </a:pPr>
            <a:endParaRPr lang="en-US" dirty="0" smtClean="0"/>
          </a:p>
          <a:p>
            <a:pPr>
              <a:buFont typeface="Wingdings" panose="05000000000000000000" pitchFamily="2" charset="2"/>
              <a:buChar char="q"/>
            </a:pPr>
            <a:r>
              <a:rPr lang="en-US" dirty="0" smtClean="0"/>
              <a:t>Examples of such factors are:</a:t>
            </a:r>
          </a:p>
          <a:p>
            <a:pPr lvl="1">
              <a:buFont typeface="Wingdings" panose="05000000000000000000" pitchFamily="2" charset="2"/>
              <a:buChar char="ü"/>
            </a:pPr>
            <a:r>
              <a:rPr lang="en-US" dirty="0" smtClean="0"/>
              <a:t>Characteristics of a spill’s surroundings</a:t>
            </a:r>
          </a:p>
          <a:p>
            <a:pPr lvl="1">
              <a:buFont typeface="Wingdings" panose="05000000000000000000" pitchFamily="2" charset="2"/>
              <a:buChar char="ü"/>
            </a:pPr>
            <a:r>
              <a:rPr lang="en-US" dirty="0" smtClean="0"/>
              <a:t>The restricted access to a spill.</a:t>
            </a:r>
            <a:endParaRPr lang="en-US" dirty="0"/>
          </a:p>
        </p:txBody>
      </p:sp>
      <p:sp>
        <p:nvSpPr>
          <p:cNvPr id="4" name="TextBox 3"/>
          <p:cNvSpPr txBox="1"/>
          <p:nvPr/>
        </p:nvSpPr>
        <p:spPr>
          <a:xfrm>
            <a:off x="2819400" y="380999"/>
            <a:ext cx="5485796" cy="307777"/>
          </a:xfrm>
          <a:prstGeom prst="rect">
            <a:avLst/>
          </a:prstGeom>
          <a:noFill/>
        </p:spPr>
        <p:txBody>
          <a:bodyPr wrap="none" rtlCol="0">
            <a:spAutoFit/>
          </a:bodyPr>
          <a:lstStyle/>
          <a:p>
            <a:pPr lvl="0" algn="ctr">
              <a:spcBef>
                <a:spcPct val="0"/>
              </a:spcBef>
            </a:pPr>
            <a:r>
              <a:rPr lang="en-US" sz="1400" dirty="0">
                <a:solidFill>
                  <a:prstClr val="black"/>
                </a:solidFill>
              </a:rPr>
              <a:t>III.  First Steps when a Spill Occurs:  Communication and Determination </a:t>
            </a:r>
            <a:endParaRPr lang="en-US" altLang="en-US" sz="1400" dirty="0">
              <a:solidFill>
                <a:prstClr val="black"/>
              </a:solidFill>
              <a:latin typeface="Arial" pitchFamily="34" charset="0"/>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25923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7782" y="457200"/>
            <a:ext cx="5791200" cy="425231"/>
          </a:xfrm>
        </p:spPr>
        <p:txBody>
          <a:bodyPr>
            <a:normAutofit/>
          </a:bodyPr>
          <a:lstStyle/>
          <a:p>
            <a:pPr lvl="0"/>
            <a:r>
              <a:rPr lang="en-US" sz="1400" dirty="0">
                <a:solidFill>
                  <a:prstClr val="black"/>
                </a:solidFill>
                <a:latin typeface="Times New Roman"/>
                <a:ea typeface="+mn-ea"/>
                <a:cs typeface="+mn-cs"/>
              </a:rPr>
              <a:t>III.  First Steps when a Spill Occurs:  Communication and Determination </a:t>
            </a:r>
            <a:endParaRPr lang="en-US" altLang="en-US" sz="1400" dirty="0">
              <a:solidFill>
                <a:prstClr val="black"/>
              </a:solidFill>
              <a:latin typeface="Arial" pitchFamily="34" charset="0"/>
              <a:ea typeface="+mn-ea"/>
              <a:cs typeface="+mn-cs"/>
            </a:endParaRPr>
          </a:p>
        </p:txBody>
      </p:sp>
      <p:sp>
        <p:nvSpPr>
          <p:cNvPr id="3" name="Content Placeholder 2"/>
          <p:cNvSpPr>
            <a:spLocks noGrp="1"/>
          </p:cNvSpPr>
          <p:nvPr>
            <p:ph idx="1"/>
          </p:nvPr>
        </p:nvSpPr>
        <p:spPr>
          <a:xfrm>
            <a:off x="762000" y="1828800"/>
            <a:ext cx="7543800" cy="4267200"/>
          </a:xfrm>
        </p:spPr>
        <p:txBody>
          <a:bodyPr>
            <a:normAutofit/>
          </a:bodyPr>
          <a:lstStyle/>
          <a:p>
            <a:pPr>
              <a:buFont typeface="Wingdings" panose="05000000000000000000" pitchFamily="2" charset="2"/>
              <a:buChar char="q"/>
            </a:pPr>
            <a:r>
              <a:rPr lang="en-US" dirty="0" smtClean="0"/>
              <a:t>If the spilled chemical is hazardous, the threshold quantity for a simple spill cleanup depends on the spilled chemical’s physical properties and hazards.</a:t>
            </a:r>
          </a:p>
          <a:p>
            <a:pPr marL="0" indent="0">
              <a:buNone/>
            </a:pPr>
            <a:endParaRPr lang="en-US" dirty="0" smtClean="0"/>
          </a:p>
          <a:p>
            <a:pPr>
              <a:buFont typeface="Wingdings" panose="05000000000000000000" pitchFamily="2" charset="2"/>
              <a:buChar char="q"/>
            </a:pPr>
            <a:r>
              <a:rPr lang="en-US" dirty="0" smtClean="0"/>
              <a:t>This quantity depends on the situational factors such as</a:t>
            </a:r>
          </a:p>
          <a:p>
            <a:pPr lvl="1">
              <a:buFont typeface="Wingdings" panose="05000000000000000000" pitchFamily="2" charset="2"/>
              <a:buChar char="ü"/>
            </a:pPr>
            <a:r>
              <a:rPr lang="en-US" dirty="0" smtClean="0"/>
              <a:t>The training and experience of laboratory personnel</a:t>
            </a:r>
          </a:p>
          <a:p>
            <a:pPr lvl="1">
              <a:buFont typeface="Wingdings" panose="05000000000000000000" pitchFamily="2" charset="2"/>
              <a:buChar char="ü"/>
            </a:pPr>
            <a:r>
              <a:rPr lang="en-US" dirty="0" smtClean="0"/>
              <a:t>The availability of spill control materials</a:t>
            </a:r>
          </a:p>
          <a:p>
            <a:pPr lvl="1">
              <a:buFont typeface="Wingdings" panose="05000000000000000000" pitchFamily="2" charset="2"/>
              <a:buChar char="ü"/>
            </a:pPr>
            <a:r>
              <a:rPr lang="en-US" dirty="0" smtClean="0"/>
              <a:t>The availability of personal protective equipment</a:t>
            </a:r>
          </a:p>
          <a:p>
            <a:pPr lvl="1">
              <a:buFont typeface="Wingdings" panose="05000000000000000000" pitchFamily="2" charset="2"/>
              <a:buChar char="ü"/>
            </a:pPr>
            <a:r>
              <a:rPr lang="en-US" dirty="0" smtClean="0"/>
              <a:t>The physical layout of the spill location</a:t>
            </a:r>
          </a:p>
          <a:p>
            <a:pPr marL="320040" lvl="1" indent="0">
              <a:buNone/>
            </a:pPr>
            <a:endParaRPr lang="en-US" dirty="0" smtClean="0"/>
          </a:p>
        </p:txBody>
      </p:sp>
      <p:sp>
        <p:nvSpPr>
          <p:cNvPr id="4" name="TextBox 3"/>
          <p:cNvSpPr txBox="1"/>
          <p:nvPr/>
        </p:nvSpPr>
        <p:spPr>
          <a:xfrm>
            <a:off x="7338225" y="1266408"/>
            <a:ext cx="1051891" cy="307777"/>
          </a:xfrm>
          <a:prstGeom prst="rect">
            <a:avLst/>
          </a:prstGeom>
          <a:noFill/>
        </p:spPr>
        <p:txBody>
          <a:bodyPr wrap="none" rtlCol="0">
            <a:spAutoFit/>
          </a:bodyPr>
          <a:lstStyle/>
          <a:p>
            <a:r>
              <a:rPr lang="en-US" sz="1400" dirty="0" smtClean="0"/>
              <a:t>(Continued)</a:t>
            </a:r>
            <a:endParaRPr lang="en-US" sz="1400" dirty="0"/>
          </a:p>
        </p:txBody>
      </p:sp>
      <p:sp>
        <p:nvSpPr>
          <p:cNvPr id="5" name="TextBox 4"/>
          <p:cNvSpPr txBox="1"/>
          <p:nvPr/>
        </p:nvSpPr>
        <p:spPr>
          <a:xfrm>
            <a:off x="914400" y="1266408"/>
            <a:ext cx="3866764" cy="584775"/>
          </a:xfrm>
          <a:prstGeom prst="rect">
            <a:avLst/>
          </a:prstGeom>
          <a:noFill/>
        </p:spPr>
        <p:txBody>
          <a:bodyPr wrap="none" rtlCol="0">
            <a:spAutoFit/>
          </a:bodyPr>
          <a:lstStyle/>
          <a:p>
            <a:r>
              <a:rPr lang="en-US" sz="3200" u="sng" dirty="0" smtClean="0">
                <a:latin typeface="+mj-lt"/>
              </a:rPr>
              <a:t>B.  Evaluate Quantities</a:t>
            </a:r>
            <a:endParaRPr lang="en-US" sz="3200" u="sng" dirty="0">
              <a:latin typeface="+mj-lt"/>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1711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2438400" y="381000"/>
            <a:ext cx="5867400" cy="381000"/>
          </a:xfrm>
        </p:spPr>
        <p:txBody>
          <a:bodyPr>
            <a:normAutofit/>
          </a:bodyPr>
          <a:lstStyle/>
          <a:p>
            <a:r>
              <a:rPr lang="en-US" sz="1400" dirty="0" smtClean="0">
                <a:latin typeface="+mn-lt"/>
              </a:rPr>
              <a:t>III.  First Steps When a Spill Occurs:  Communication and Determination</a:t>
            </a:r>
            <a:endParaRPr lang="en-US" sz="1400" dirty="0">
              <a:latin typeface="+mn-lt"/>
            </a:endParaRPr>
          </a:p>
        </p:txBody>
      </p:sp>
      <p:sp>
        <p:nvSpPr>
          <p:cNvPr id="3" name="Content Placeholder 2"/>
          <p:cNvSpPr>
            <a:spLocks noGrp="1"/>
          </p:cNvSpPr>
          <p:nvPr>
            <p:ph idx="1"/>
          </p:nvPr>
        </p:nvSpPr>
        <p:spPr>
          <a:xfrm>
            <a:off x="838200" y="1447800"/>
            <a:ext cx="7543800" cy="4648200"/>
          </a:xfrm>
        </p:spPr>
        <p:txBody>
          <a:bodyPr>
            <a:normAutofit fontScale="92500" lnSpcReduction="20000"/>
          </a:bodyPr>
          <a:lstStyle/>
          <a:p>
            <a:pPr>
              <a:buFont typeface="Wingdings" panose="05000000000000000000" pitchFamily="2" charset="2"/>
              <a:buChar char="q"/>
            </a:pPr>
            <a:r>
              <a:rPr lang="en-US" dirty="0"/>
              <a:t>The more toxic, corrosive, or flammable a material is, the less likely that the spill can be defined as simple.</a:t>
            </a:r>
          </a:p>
          <a:p>
            <a:pPr marL="0" indent="0">
              <a:buNone/>
            </a:pPr>
            <a:endParaRPr lang="en-US" dirty="0" smtClean="0"/>
          </a:p>
          <a:p>
            <a:pPr>
              <a:buFont typeface="Wingdings" panose="05000000000000000000" pitchFamily="2" charset="2"/>
              <a:buChar char="q"/>
            </a:pPr>
            <a:r>
              <a:rPr lang="en-US" dirty="0" smtClean="0"/>
              <a:t>Thresholds for flammable liquids and solids, as well as volatile toxics, should be relatively low.</a:t>
            </a:r>
          </a:p>
          <a:p>
            <a:pPr marL="0" indent="0">
              <a:buNone/>
            </a:pPr>
            <a:endParaRPr lang="en-US" dirty="0" smtClean="0"/>
          </a:p>
          <a:p>
            <a:pPr>
              <a:buFont typeface="Wingdings" panose="05000000000000000000" pitchFamily="2" charset="2"/>
              <a:buChar char="q"/>
            </a:pPr>
            <a:r>
              <a:rPr lang="en-US" dirty="0" smtClean="0"/>
              <a:t>Spills of reactive chemicals should only be managed by trained responders (who may be in-house).</a:t>
            </a:r>
          </a:p>
          <a:p>
            <a:pPr marL="0" indent="0">
              <a:buNone/>
            </a:pPr>
            <a:endParaRPr lang="en-US" dirty="0" smtClean="0"/>
          </a:p>
          <a:p>
            <a:pPr>
              <a:buFont typeface="Wingdings" panose="05000000000000000000" pitchFamily="2" charset="2"/>
              <a:buChar char="q"/>
            </a:pPr>
            <a:r>
              <a:rPr lang="en-US" dirty="0" smtClean="0"/>
              <a:t>In general, simple spill thresholds for liquids will be lower than the thresholds for solids.</a:t>
            </a:r>
          </a:p>
          <a:p>
            <a:pPr marL="0" indent="0">
              <a:buNone/>
            </a:pPr>
            <a:endParaRPr lang="en-US" dirty="0" smtClean="0"/>
          </a:p>
          <a:p>
            <a:pPr>
              <a:buFont typeface="Wingdings" panose="05000000000000000000" pitchFamily="2" charset="2"/>
              <a:buChar char="q"/>
            </a:pPr>
            <a:r>
              <a:rPr lang="en-US" dirty="0" smtClean="0"/>
              <a:t>Simple spill thresholds for volatiles will be lower than the thresholds for non-volatiles.</a:t>
            </a:r>
            <a:endParaRPr lang="en-US" dirty="0"/>
          </a:p>
        </p:txBody>
      </p:sp>
      <p:sp>
        <p:nvSpPr>
          <p:cNvPr id="4" name="TextBox 3"/>
          <p:cNvSpPr txBox="1"/>
          <p:nvPr/>
        </p:nvSpPr>
        <p:spPr>
          <a:xfrm>
            <a:off x="7140105" y="1132075"/>
            <a:ext cx="1051891" cy="307777"/>
          </a:xfrm>
          <a:prstGeom prst="rect">
            <a:avLst/>
          </a:prstGeom>
          <a:noFill/>
        </p:spPr>
        <p:txBody>
          <a:bodyPr wrap="none" rtlCol="0">
            <a:spAutoFit/>
          </a:bodyPr>
          <a:lstStyle/>
          <a:p>
            <a:r>
              <a:rPr lang="en-US" sz="1400" dirty="0" smtClean="0"/>
              <a:t>(Continued)</a:t>
            </a:r>
            <a:endParaRPr lang="en-US" sz="1400" dirty="0"/>
          </a:p>
        </p:txBody>
      </p:sp>
      <p:sp>
        <p:nvSpPr>
          <p:cNvPr id="5" name="TextBox 4"/>
          <p:cNvSpPr txBox="1"/>
          <p:nvPr/>
        </p:nvSpPr>
        <p:spPr>
          <a:xfrm>
            <a:off x="762000" y="993577"/>
            <a:ext cx="3794629" cy="584775"/>
          </a:xfrm>
          <a:prstGeom prst="rect">
            <a:avLst/>
          </a:prstGeom>
          <a:noFill/>
        </p:spPr>
        <p:txBody>
          <a:bodyPr wrap="none" rtlCol="0">
            <a:spAutoFit/>
          </a:bodyPr>
          <a:lstStyle/>
          <a:p>
            <a:r>
              <a:rPr lang="en-US" sz="3200" u="sng" dirty="0">
                <a:latin typeface="+mj-lt"/>
              </a:rPr>
              <a:t>B. Evaluate </a:t>
            </a:r>
            <a:r>
              <a:rPr lang="en-US" sz="3200" u="sng" dirty="0" smtClean="0">
                <a:latin typeface="+mj-lt"/>
              </a:rPr>
              <a:t>Quantities</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49396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6781800" cy="609600"/>
          </a:xfrm>
        </p:spPr>
        <p:txBody>
          <a:bodyPr>
            <a:normAutofit/>
          </a:bodyPr>
          <a:lstStyle/>
          <a:p>
            <a:r>
              <a:rPr lang="en-US" sz="3200" u="sng" dirty="0" smtClean="0"/>
              <a:t>C.  Evaluate Potential Impacts</a:t>
            </a:r>
            <a:endParaRPr lang="en-US" sz="3200" u="sng" dirty="0"/>
          </a:p>
        </p:txBody>
      </p:sp>
      <p:sp>
        <p:nvSpPr>
          <p:cNvPr id="3" name="Content Placeholder 2"/>
          <p:cNvSpPr>
            <a:spLocks noGrp="1"/>
          </p:cNvSpPr>
          <p:nvPr>
            <p:ph idx="1"/>
          </p:nvPr>
        </p:nvSpPr>
        <p:spPr>
          <a:xfrm>
            <a:off x="762000" y="1295400"/>
            <a:ext cx="7543800" cy="4724400"/>
          </a:xfrm>
        </p:spPr>
        <p:txBody>
          <a:bodyPr/>
          <a:lstStyle/>
          <a:p>
            <a:pPr>
              <a:buFont typeface="Wingdings" panose="05000000000000000000" pitchFamily="2" charset="2"/>
              <a:buChar char="q"/>
            </a:pPr>
            <a:r>
              <a:rPr lang="en-US" dirty="0" smtClean="0"/>
              <a:t>The third step to take when deciding whether a spill can be managed as a simple spill is to evaluate the potential broader impacts of the spill.</a:t>
            </a:r>
          </a:p>
          <a:p>
            <a:pPr marL="0" indent="0">
              <a:buNone/>
            </a:pPr>
            <a:endParaRPr lang="en-US" dirty="0" smtClean="0"/>
          </a:p>
          <a:p>
            <a:pPr>
              <a:buFont typeface="Wingdings" panose="05000000000000000000" pitchFamily="2" charset="2"/>
              <a:buChar char="q"/>
            </a:pPr>
            <a:r>
              <a:rPr lang="en-US" dirty="0" smtClean="0"/>
              <a:t>A chemical spill in an area where its potential risks are magnified by specific situations--such as physical situations or the presence of a large number of people--should not be managed as a simple spill.</a:t>
            </a:r>
          </a:p>
          <a:p>
            <a:pPr>
              <a:buFont typeface="Wingdings" panose="05000000000000000000" pitchFamily="2" charset="2"/>
              <a:buChar char="q"/>
            </a:pPr>
            <a:endParaRPr lang="en-US" dirty="0" smtClean="0"/>
          </a:p>
        </p:txBody>
      </p:sp>
      <p:sp>
        <p:nvSpPr>
          <p:cNvPr id="5" name="TextBox 4"/>
          <p:cNvSpPr txBox="1"/>
          <p:nvPr/>
        </p:nvSpPr>
        <p:spPr>
          <a:xfrm>
            <a:off x="2895600" y="407014"/>
            <a:ext cx="5485797" cy="307777"/>
          </a:xfrm>
          <a:prstGeom prst="rect">
            <a:avLst/>
          </a:prstGeom>
          <a:noFill/>
        </p:spPr>
        <p:txBody>
          <a:bodyPr wrap="none" rtlCol="0">
            <a:spAutoFit/>
          </a:bodyPr>
          <a:lstStyle/>
          <a:p>
            <a:r>
              <a:rPr lang="en-US" sz="1400" dirty="0">
                <a:solidFill>
                  <a:prstClr val="black"/>
                </a:solidFill>
                <a:ea typeface="+mj-ea"/>
                <a:cs typeface="+mj-cs"/>
              </a:rPr>
              <a:t>III.  First Steps when a Spill Occurs:  Communication and Determination </a:t>
            </a:r>
            <a:endParaRPr lang="en-US"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0963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59784"/>
            <a:ext cx="5105400" cy="609600"/>
          </a:xfrm>
        </p:spPr>
        <p:txBody>
          <a:bodyPr/>
          <a:lstStyle/>
          <a:p>
            <a:r>
              <a:rPr lang="en-US" sz="3200" u="sng" dirty="0">
                <a:solidFill>
                  <a:prstClr val="black">
                    <a:lumMod val="85000"/>
                    <a:lumOff val="15000"/>
                  </a:prstClr>
                </a:solidFill>
              </a:rPr>
              <a:t>C.  Evaluate Potential Impacts</a:t>
            </a:r>
            <a:endParaRPr lang="en-US" dirty="0"/>
          </a:p>
        </p:txBody>
      </p:sp>
      <p:sp>
        <p:nvSpPr>
          <p:cNvPr id="3" name="Content Placeholder 2"/>
          <p:cNvSpPr>
            <a:spLocks noGrp="1"/>
          </p:cNvSpPr>
          <p:nvPr>
            <p:ph idx="1"/>
          </p:nvPr>
        </p:nvSpPr>
        <p:spPr>
          <a:xfrm>
            <a:off x="762000" y="1371600"/>
            <a:ext cx="7543800" cy="3886200"/>
          </a:xfrm>
        </p:spPr>
        <p:txBody>
          <a:bodyPr/>
          <a:lstStyle/>
          <a:p>
            <a:pPr>
              <a:buFont typeface="Wingdings" panose="05000000000000000000" pitchFamily="2" charset="2"/>
              <a:buChar char="q"/>
            </a:pPr>
            <a:r>
              <a:rPr lang="en-US" dirty="0" smtClean="0"/>
              <a:t>  For instance, the presence of boxes, chemicals, and other ignition sources would magnify the impact of a one-gallon release of acetone.</a:t>
            </a:r>
          </a:p>
          <a:p>
            <a:pPr marL="0" indent="0">
              <a:buNone/>
            </a:pPr>
            <a:r>
              <a:rPr lang="en-US" dirty="0" smtClean="0"/>
              <a:t>  </a:t>
            </a:r>
          </a:p>
          <a:p>
            <a:pPr>
              <a:buFont typeface="Wingdings" panose="05000000000000000000" pitchFamily="2" charset="2"/>
              <a:buChar char="q"/>
            </a:pPr>
            <a:r>
              <a:rPr lang="en-US" dirty="0" smtClean="0"/>
              <a:t>Since acetone is highly flammable and volatile, this situation would be immediately dangerous to both human health and property, and cleanup should be handled by an emergency responder.</a:t>
            </a:r>
            <a:endParaRPr lang="en-US" dirty="0"/>
          </a:p>
        </p:txBody>
      </p:sp>
      <p:sp>
        <p:nvSpPr>
          <p:cNvPr id="4" name="TextBox 3"/>
          <p:cNvSpPr txBox="1"/>
          <p:nvPr/>
        </p:nvSpPr>
        <p:spPr>
          <a:xfrm>
            <a:off x="2971800" y="443448"/>
            <a:ext cx="5486400" cy="307777"/>
          </a:xfrm>
          <a:prstGeom prst="rect">
            <a:avLst/>
          </a:prstGeom>
          <a:noFill/>
        </p:spPr>
        <p:txBody>
          <a:bodyPr wrap="square" rtlCol="0">
            <a:spAutoFit/>
          </a:bodyPr>
          <a:lstStyle/>
          <a:p>
            <a:pPr lvl="0"/>
            <a:r>
              <a:rPr lang="en-US" sz="1400" dirty="0">
                <a:solidFill>
                  <a:prstClr val="black"/>
                </a:solidFill>
              </a:rPr>
              <a:t>III.  First Steps when a Spill Occurs:  Communication and Determination </a:t>
            </a:r>
            <a:endParaRPr lang="en-US" dirty="0">
              <a:solidFill>
                <a:prstClr val="black"/>
              </a:solidFill>
            </a:endParaRPr>
          </a:p>
        </p:txBody>
      </p:sp>
      <p:sp>
        <p:nvSpPr>
          <p:cNvPr id="5" name="TextBox 4"/>
          <p:cNvSpPr txBox="1"/>
          <p:nvPr/>
        </p:nvSpPr>
        <p:spPr>
          <a:xfrm>
            <a:off x="7253909" y="912911"/>
            <a:ext cx="1051891" cy="307777"/>
          </a:xfrm>
          <a:prstGeom prst="rect">
            <a:avLst/>
          </a:prstGeom>
          <a:noFill/>
        </p:spPr>
        <p:txBody>
          <a:bodyPr wrap="none" rtlCol="0">
            <a:spAutoFit/>
          </a:bodyPr>
          <a:lstStyle/>
          <a:p>
            <a:r>
              <a:rPr lang="en-US" sz="1400" dirty="0" smtClean="0"/>
              <a:t>(Continued)</a:t>
            </a:r>
            <a:endParaRPr lang="en-US" sz="1400" dirty="0"/>
          </a:p>
        </p:txBody>
      </p:sp>
      <p:pic>
        <p:nvPicPr>
          <p:cNvPr id="1028" name="Picture 4" descr="8321gov2_opening.tifcx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170" y="4800600"/>
            <a:ext cx="3105150" cy="1790701"/>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2949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5105400" cy="609600"/>
          </a:xfrm>
        </p:spPr>
        <p:txBody>
          <a:bodyPr/>
          <a:lstStyle/>
          <a:p>
            <a:r>
              <a:rPr lang="en-US" sz="3200" u="sng" dirty="0">
                <a:solidFill>
                  <a:prstClr val="black">
                    <a:lumMod val="85000"/>
                    <a:lumOff val="15000"/>
                  </a:prstClr>
                </a:solidFill>
              </a:rPr>
              <a:t>C.  Evaluate Potential Impacts</a:t>
            </a:r>
            <a:endParaRPr lang="en-US" dirty="0"/>
          </a:p>
        </p:txBody>
      </p:sp>
      <p:sp>
        <p:nvSpPr>
          <p:cNvPr id="3" name="Content Placeholder 2"/>
          <p:cNvSpPr>
            <a:spLocks noGrp="1"/>
          </p:cNvSpPr>
          <p:nvPr>
            <p:ph idx="1"/>
          </p:nvPr>
        </p:nvSpPr>
        <p:spPr>
          <a:xfrm>
            <a:off x="762000" y="1371600"/>
            <a:ext cx="7543800" cy="4724400"/>
          </a:xfrm>
        </p:spPr>
        <p:txBody>
          <a:bodyPr>
            <a:normAutofit fontScale="92500" lnSpcReduction="20000"/>
          </a:bodyPr>
          <a:lstStyle/>
          <a:p>
            <a:pPr>
              <a:buFont typeface="Wingdings" panose="05000000000000000000" pitchFamily="2" charset="2"/>
              <a:buChar char="q"/>
            </a:pPr>
            <a:r>
              <a:rPr lang="en-US" dirty="0" smtClean="0"/>
              <a:t>  Other factors that may magnify a spill’s impact and require emergency response are:</a:t>
            </a:r>
          </a:p>
          <a:p>
            <a:pPr lvl="1">
              <a:buFont typeface="Wingdings" panose="05000000000000000000" pitchFamily="2" charset="2"/>
              <a:buChar char="ü"/>
            </a:pPr>
            <a:r>
              <a:rPr lang="en-US" dirty="0"/>
              <a:t>t</a:t>
            </a:r>
            <a:r>
              <a:rPr lang="en-US" dirty="0" smtClean="0"/>
              <a:t>he possibility that hazardous vapors or dusts might enter the building’s ventilation system and be distributed to other areas;</a:t>
            </a:r>
          </a:p>
          <a:p>
            <a:pPr marL="320040" lvl="1" indent="0">
              <a:buNone/>
            </a:pPr>
            <a:endParaRPr lang="en-US" dirty="0" smtClean="0"/>
          </a:p>
          <a:p>
            <a:pPr lvl="1">
              <a:buFont typeface="Wingdings" panose="05000000000000000000" pitchFamily="2" charset="2"/>
              <a:buChar char="ü"/>
            </a:pPr>
            <a:r>
              <a:rPr lang="en-US" dirty="0"/>
              <a:t>t</a:t>
            </a:r>
            <a:r>
              <a:rPr lang="en-US" dirty="0" smtClean="0"/>
              <a:t>he possibility that spilled liquids might flow into other areas, thus expanding the threat of harm (such as reaching ignition sources, exposing other people, or damaging delicate equipment);</a:t>
            </a:r>
          </a:p>
          <a:p>
            <a:pPr marL="320040" lvl="1" indent="0">
              <a:buNone/>
            </a:pPr>
            <a:endParaRPr lang="en-US" dirty="0" smtClean="0"/>
          </a:p>
          <a:p>
            <a:pPr lvl="1">
              <a:buFont typeface="Wingdings" panose="05000000000000000000" pitchFamily="2" charset="2"/>
              <a:buChar char="ü"/>
            </a:pPr>
            <a:r>
              <a:rPr lang="en-US" dirty="0" smtClean="0"/>
              <a:t>the presence of incompatible chemicals;</a:t>
            </a:r>
          </a:p>
          <a:p>
            <a:pPr marL="320040" lvl="1" indent="0">
              <a:buNone/>
            </a:pPr>
            <a:endParaRPr lang="en-US" dirty="0" smtClean="0"/>
          </a:p>
          <a:p>
            <a:pPr lvl="1">
              <a:buFont typeface="Wingdings" panose="05000000000000000000" pitchFamily="2" charset="2"/>
              <a:buChar char="ü"/>
            </a:pPr>
            <a:r>
              <a:rPr lang="en-US" dirty="0" smtClean="0"/>
              <a:t>the proximity of classrooms or offices containing people who could be harmed by the spill’s consequences; and</a:t>
            </a:r>
          </a:p>
          <a:p>
            <a:pPr marL="320040" lvl="1" indent="0">
              <a:buNone/>
            </a:pPr>
            <a:endParaRPr lang="en-US" dirty="0" smtClean="0"/>
          </a:p>
          <a:p>
            <a:pPr lvl="1">
              <a:buFont typeface="Wingdings" panose="05000000000000000000" pitchFamily="2" charset="2"/>
              <a:buChar char="ü"/>
            </a:pPr>
            <a:r>
              <a:rPr lang="en-US" dirty="0"/>
              <a:t>s</a:t>
            </a:r>
            <a:r>
              <a:rPr lang="en-US" dirty="0" smtClean="0"/>
              <a:t>pills in sinks that might be connected to other sinks through the plumbing system</a:t>
            </a:r>
          </a:p>
        </p:txBody>
      </p:sp>
      <p:sp>
        <p:nvSpPr>
          <p:cNvPr id="4" name="TextBox 3"/>
          <p:cNvSpPr txBox="1"/>
          <p:nvPr/>
        </p:nvSpPr>
        <p:spPr>
          <a:xfrm>
            <a:off x="2819400" y="443448"/>
            <a:ext cx="5486400" cy="307777"/>
          </a:xfrm>
          <a:prstGeom prst="rect">
            <a:avLst/>
          </a:prstGeom>
          <a:noFill/>
        </p:spPr>
        <p:txBody>
          <a:bodyPr wrap="square" rtlCol="0">
            <a:spAutoFit/>
          </a:bodyPr>
          <a:lstStyle/>
          <a:p>
            <a:r>
              <a:rPr lang="en-US" sz="1400" dirty="0">
                <a:solidFill>
                  <a:prstClr val="black"/>
                </a:solidFill>
              </a:rPr>
              <a:t>III.  First Steps when a Spill Occurs:  Communication and Determination </a:t>
            </a:r>
            <a:endParaRPr lang="en-US" dirty="0">
              <a:solidFill>
                <a:prstClr val="black"/>
              </a:solidFill>
            </a:endParaRPr>
          </a:p>
        </p:txBody>
      </p:sp>
      <p:sp>
        <p:nvSpPr>
          <p:cNvPr id="5" name="TextBox 4"/>
          <p:cNvSpPr txBox="1"/>
          <p:nvPr/>
        </p:nvSpPr>
        <p:spPr>
          <a:xfrm>
            <a:off x="7253909" y="912911"/>
            <a:ext cx="1051891" cy="307777"/>
          </a:xfrm>
          <a:prstGeom prst="rect">
            <a:avLst/>
          </a:prstGeom>
          <a:noFill/>
        </p:spPr>
        <p:txBody>
          <a:bodyPr wrap="none" rtlCol="0">
            <a:spAutoFit/>
          </a:bodyPr>
          <a:lstStyle/>
          <a:p>
            <a:r>
              <a:rPr lang="en-US" sz="1400" dirty="0" smtClean="0">
                <a:solidFill>
                  <a:prstClr val="black"/>
                </a:solidFill>
              </a:rPr>
              <a:t>(Continued)</a:t>
            </a:r>
            <a:endParaRPr lang="en-US" sz="1400" dirty="0">
              <a:solidFill>
                <a:prstClr val="black"/>
              </a:solidFill>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62045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14400"/>
            <a:ext cx="6781800" cy="609600"/>
          </a:xfrm>
        </p:spPr>
        <p:txBody>
          <a:bodyPr>
            <a:normAutofit/>
          </a:bodyPr>
          <a:lstStyle/>
          <a:p>
            <a:r>
              <a:rPr lang="en-US" sz="3200" u="sng" dirty="0" smtClean="0"/>
              <a:t>I.  Introduction</a:t>
            </a:r>
            <a:endParaRPr lang="en-US" sz="3200" u="sng" dirty="0"/>
          </a:p>
        </p:txBody>
      </p:sp>
      <p:sp>
        <p:nvSpPr>
          <p:cNvPr id="3" name="Content Placeholder 2"/>
          <p:cNvSpPr>
            <a:spLocks noGrp="1"/>
          </p:cNvSpPr>
          <p:nvPr>
            <p:ph idx="1"/>
          </p:nvPr>
        </p:nvSpPr>
        <p:spPr>
          <a:xfrm>
            <a:off x="762000" y="1752600"/>
            <a:ext cx="7543800" cy="3886200"/>
          </a:xfrm>
        </p:spPr>
        <p:txBody>
          <a:bodyPr>
            <a:normAutofit lnSpcReduction="10000"/>
          </a:bodyPr>
          <a:lstStyle/>
          <a:p>
            <a:pPr>
              <a:buFont typeface="Wingdings" panose="05000000000000000000" pitchFamily="2" charset="2"/>
              <a:buChar char="q"/>
            </a:pPr>
            <a:r>
              <a:rPr lang="en-US" dirty="0" smtClean="0"/>
              <a:t>Some laboratory spills require outside assistance because of the spill’s size, or its unusual hazards.</a:t>
            </a:r>
          </a:p>
          <a:p>
            <a:pPr marL="0" indent="0">
              <a:buNone/>
            </a:pPr>
            <a:endParaRPr lang="en-US" dirty="0" smtClean="0"/>
          </a:p>
          <a:p>
            <a:pPr>
              <a:buFont typeface="Wingdings" panose="05000000000000000000" pitchFamily="2" charset="2"/>
              <a:buChar char="q"/>
            </a:pPr>
            <a:r>
              <a:rPr lang="en-US" dirty="0" smtClean="0"/>
              <a:t>Trained hazardous material spill responders have learned that it is much better to be overly cautious in responding to a spill than to risk lives for something that “shouldn’t be too dangerous.”</a:t>
            </a:r>
          </a:p>
          <a:p>
            <a:pPr marL="0" indent="0">
              <a:buNone/>
            </a:pPr>
            <a:endParaRPr lang="en-US" dirty="0" smtClean="0"/>
          </a:p>
          <a:p>
            <a:pPr>
              <a:buFont typeface="Wingdings" panose="05000000000000000000" pitchFamily="2" charset="2"/>
              <a:buChar char="q"/>
            </a:pPr>
            <a:r>
              <a:rPr lang="en-US" b="1" dirty="0" smtClean="0"/>
              <a:t>DO NOT </a:t>
            </a:r>
            <a:r>
              <a:rPr lang="en-US" dirty="0" smtClean="0"/>
              <a:t>downplay the seriousness of potentially hazardous spills.</a:t>
            </a:r>
            <a:endParaRPr lang="en-US" dirty="0"/>
          </a:p>
        </p:txBody>
      </p:sp>
      <p:sp>
        <p:nvSpPr>
          <p:cNvPr id="4" name="TextBox 3"/>
          <p:cNvSpPr txBox="1"/>
          <p:nvPr/>
        </p:nvSpPr>
        <p:spPr>
          <a:xfrm>
            <a:off x="6248400" y="454223"/>
            <a:ext cx="2052165" cy="307777"/>
          </a:xfrm>
          <a:prstGeom prst="rect">
            <a:avLst/>
          </a:prstGeom>
          <a:noFill/>
        </p:spPr>
        <p:txBody>
          <a:bodyPr wrap="none" rtlCol="0">
            <a:spAutoFit/>
          </a:bodyPr>
          <a:lstStyle/>
          <a:p>
            <a:r>
              <a:rPr lang="en-US" sz="1400" dirty="0"/>
              <a:t>Chemical Spill </a:t>
            </a:r>
            <a:r>
              <a:rPr lang="en-US" sz="1400" dirty="0" smtClean="0"/>
              <a:t>Response</a:t>
            </a:r>
            <a:endParaRPr lang="en-US" sz="1400" dirty="0"/>
          </a:p>
        </p:txBody>
      </p:sp>
      <p:sp>
        <p:nvSpPr>
          <p:cNvPr id="6" name="TextBox 5"/>
          <p:cNvSpPr txBox="1"/>
          <p:nvPr/>
        </p:nvSpPr>
        <p:spPr>
          <a:xfrm>
            <a:off x="7274482" y="1144488"/>
            <a:ext cx="1051891" cy="307777"/>
          </a:xfrm>
          <a:prstGeom prst="rect">
            <a:avLst/>
          </a:prstGeom>
          <a:noFill/>
        </p:spPr>
        <p:txBody>
          <a:bodyPr wrap="none" rtlCol="0">
            <a:spAutoFit/>
          </a:bodyPr>
          <a:lstStyle/>
          <a:p>
            <a:r>
              <a:rPr lang="en-US" sz="1400" dirty="0" smtClean="0"/>
              <a:t>(Continued)</a:t>
            </a:r>
            <a:endParaRPr lang="en-US"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4480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5105400" cy="609600"/>
          </a:xfrm>
        </p:spPr>
        <p:txBody>
          <a:bodyPr/>
          <a:lstStyle/>
          <a:p>
            <a:r>
              <a:rPr lang="en-US" sz="3200" u="sng" dirty="0">
                <a:solidFill>
                  <a:prstClr val="black">
                    <a:lumMod val="85000"/>
                    <a:lumOff val="15000"/>
                  </a:prstClr>
                </a:solidFill>
              </a:rPr>
              <a:t>C.  Evaluate Potential Impacts</a:t>
            </a:r>
            <a:endParaRPr lang="en-US" dirty="0"/>
          </a:p>
        </p:txBody>
      </p:sp>
      <p:sp>
        <p:nvSpPr>
          <p:cNvPr id="3" name="Content Placeholder 2"/>
          <p:cNvSpPr>
            <a:spLocks noGrp="1"/>
          </p:cNvSpPr>
          <p:nvPr>
            <p:ph idx="1"/>
          </p:nvPr>
        </p:nvSpPr>
        <p:spPr>
          <a:xfrm>
            <a:off x="762000" y="1371600"/>
            <a:ext cx="7543800" cy="3581400"/>
          </a:xfrm>
        </p:spPr>
        <p:txBody>
          <a:bodyPr>
            <a:normAutofit/>
          </a:bodyPr>
          <a:lstStyle/>
          <a:p>
            <a:pPr>
              <a:buFont typeface="Wingdings" panose="05000000000000000000" pitchFamily="2" charset="2"/>
              <a:buChar char="q"/>
            </a:pPr>
            <a:r>
              <a:rPr lang="en-US" dirty="0" smtClean="0"/>
              <a:t>  When evaluating potential impacts, a prompt response can minimize adverse consequences.  On the other hand, an inappropriate response can turn a simple spill into a complex situation.</a:t>
            </a:r>
          </a:p>
        </p:txBody>
      </p:sp>
      <p:sp>
        <p:nvSpPr>
          <p:cNvPr id="4" name="TextBox 3"/>
          <p:cNvSpPr txBox="1"/>
          <p:nvPr/>
        </p:nvSpPr>
        <p:spPr>
          <a:xfrm>
            <a:off x="2865120" y="443448"/>
            <a:ext cx="5486400" cy="307777"/>
          </a:xfrm>
          <a:prstGeom prst="rect">
            <a:avLst/>
          </a:prstGeom>
          <a:noFill/>
        </p:spPr>
        <p:txBody>
          <a:bodyPr wrap="square" rtlCol="0">
            <a:spAutoFit/>
          </a:bodyPr>
          <a:lstStyle/>
          <a:p>
            <a:r>
              <a:rPr lang="en-US" sz="1400" dirty="0">
                <a:solidFill>
                  <a:prstClr val="black"/>
                </a:solidFill>
              </a:rPr>
              <a:t>III.  First Steps when a Spill Occurs:  Communication and Determination </a:t>
            </a:r>
            <a:endParaRPr lang="en-US" dirty="0">
              <a:solidFill>
                <a:prstClr val="black"/>
              </a:solidFill>
            </a:endParaRPr>
          </a:p>
        </p:txBody>
      </p:sp>
      <p:sp>
        <p:nvSpPr>
          <p:cNvPr id="5" name="TextBox 4"/>
          <p:cNvSpPr txBox="1"/>
          <p:nvPr/>
        </p:nvSpPr>
        <p:spPr>
          <a:xfrm>
            <a:off x="7253909" y="1600200"/>
            <a:ext cx="1051891" cy="307777"/>
          </a:xfrm>
          <a:prstGeom prst="rect">
            <a:avLst/>
          </a:prstGeom>
          <a:noFill/>
        </p:spPr>
        <p:txBody>
          <a:bodyPr wrap="none" rtlCol="0">
            <a:spAutoFit/>
          </a:bodyPr>
          <a:lstStyle/>
          <a:p>
            <a:r>
              <a:rPr lang="en-US" sz="1400" dirty="0" smtClean="0">
                <a:solidFill>
                  <a:prstClr val="black"/>
                </a:solidFill>
              </a:rPr>
              <a:t>(Continued)</a:t>
            </a:r>
            <a:endParaRPr lang="en-US" sz="1400" dirty="0">
              <a:solidFill>
                <a:prstClr val="black"/>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1145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5105400" cy="609600"/>
          </a:xfrm>
        </p:spPr>
        <p:txBody>
          <a:bodyPr/>
          <a:lstStyle/>
          <a:p>
            <a:r>
              <a:rPr lang="en-US" sz="3200" u="sng" dirty="0">
                <a:solidFill>
                  <a:prstClr val="black">
                    <a:lumMod val="85000"/>
                    <a:lumOff val="15000"/>
                  </a:prstClr>
                </a:solidFill>
              </a:rPr>
              <a:t>C.  Evaluate Potential Impacts</a:t>
            </a:r>
            <a:endParaRPr lang="en-US" dirty="0"/>
          </a:p>
        </p:txBody>
      </p:sp>
      <p:sp>
        <p:nvSpPr>
          <p:cNvPr id="3" name="Content Placeholder 2"/>
          <p:cNvSpPr>
            <a:spLocks noGrp="1"/>
          </p:cNvSpPr>
          <p:nvPr>
            <p:ph idx="1"/>
          </p:nvPr>
        </p:nvSpPr>
        <p:spPr>
          <a:xfrm>
            <a:off x="762000" y="1371600"/>
            <a:ext cx="7543800" cy="4724400"/>
          </a:xfrm>
        </p:spPr>
        <p:txBody>
          <a:bodyPr>
            <a:normAutofit fontScale="85000" lnSpcReduction="20000"/>
          </a:bodyPr>
          <a:lstStyle/>
          <a:p>
            <a:pPr>
              <a:buFont typeface="Wingdings" panose="05000000000000000000" pitchFamily="2" charset="2"/>
              <a:buChar char="q"/>
            </a:pPr>
            <a:r>
              <a:rPr lang="en-US" dirty="0" smtClean="0"/>
              <a:t>To determine whether a spill is simple or complex (which is often the hardest part of spill response), you need to know (1) the hazard(s) posed by the spilled chemical and (2) the spill’s potential impact.</a:t>
            </a:r>
          </a:p>
          <a:p>
            <a:pPr marL="0" indent="0">
              <a:buNone/>
            </a:pPr>
            <a:endParaRPr lang="en-US" dirty="0" smtClean="0"/>
          </a:p>
          <a:p>
            <a:pPr>
              <a:buFont typeface="Wingdings" panose="05000000000000000000" pitchFamily="2" charset="2"/>
              <a:buChar char="q"/>
            </a:pPr>
            <a:r>
              <a:rPr lang="en-US" dirty="0" smtClean="0"/>
              <a:t>Both these factors are, in large part, determined by the spill size.</a:t>
            </a:r>
          </a:p>
          <a:p>
            <a:pPr marL="0" indent="0">
              <a:buNone/>
            </a:pPr>
            <a:endParaRPr lang="en-US" dirty="0" smtClean="0"/>
          </a:p>
          <a:p>
            <a:pPr>
              <a:buFont typeface="Wingdings" panose="05000000000000000000" pitchFamily="2" charset="2"/>
              <a:buChar char="q"/>
            </a:pPr>
            <a:r>
              <a:rPr lang="en-US" dirty="0" smtClean="0"/>
              <a:t>The following information will help you determine whether you have a simple spill:</a:t>
            </a:r>
          </a:p>
          <a:p>
            <a:pPr lvl="1">
              <a:buFont typeface="Wingdings" panose="05000000000000000000" pitchFamily="2" charset="2"/>
              <a:buChar char="ü"/>
            </a:pPr>
            <a:r>
              <a:rPr lang="en-US" dirty="0" smtClean="0"/>
              <a:t>The type of chemical(s) spilled</a:t>
            </a:r>
          </a:p>
          <a:p>
            <a:pPr lvl="1">
              <a:buFont typeface="Wingdings" panose="05000000000000000000" pitchFamily="2" charset="2"/>
              <a:buChar char="ü"/>
            </a:pPr>
            <a:r>
              <a:rPr lang="en-US" dirty="0" smtClean="0"/>
              <a:t>The amount,</a:t>
            </a:r>
          </a:p>
          <a:p>
            <a:pPr lvl="1">
              <a:buFont typeface="Wingdings" panose="05000000000000000000" pitchFamily="2" charset="2"/>
              <a:buChar char="ü"/>
            </a:pPr>
            <a:r>
              <a:rPr lang="en-US" dirty="0" smtClean="0"/>
              <a:t>The hazardous characteristics of the spilled chemical(s),</a:t>
            </a:r>
          </a:p>
          <a:p>
            <a:pPr lvl="1">
              <a:buFont typeface="Wingdings" panose="05000000000000000000" pitchFamily="2" charset="2"/>
              <a:buChar char="ü"/>
            </a:pPr>
            <a:r>
              <a:rPr lang="en-US" dirty="0" smtClean="0"/>
              <a:t>The location,</a:t>
            </a:r>
          </a:p>
          <a:p>
            <a:pPr lvl="1">
              <a:buFont typeface="Wingdings" panose="05000000000000000000" pitchFamily="2" charset="2"/>
              <a:buChar char="ü"/>
            </a:pPr>
            <a:r>
              <a:rPr lang="en-US" dirty="0" smtClean="0"/>
              <a:t>The proper method for cleaning up the spill,</a:t>
            </a:r>
          </a:p>
          <a:p>
            <a:pPr lvl="1">
              <a:buFont typeface="Wingdings" panose="05000000000000000000" pitchFamily="2" charset="2"/>
              <a:buChar char="ü"/>
            </a:pPr>
            <a:r>
              <a:rPr lang="en-US" dirty="0" smtClean="0"/>
              <a:t>The personal protective equipment available, and</a:t>
            </a:r>
          </a:p>
          <a:p>
            <a:pPr lvl="1">
              <a:buFont typeface="Wingdings" panose="05000000000000000000" pitchFamily="2" charset="2"/>
              <a:buChar char="ü"/>
            </a:pPr>
            <a:r>
              <a:rPr lang="en-US" dirty="0" smtClean="0"/>
              <a:t>The training of th</a:t>
            </a:r>
            <a:r>
              <a:rPr lang="en-US" dirty="0"/>
              <a:t>e</a:t>
            </a:r>
            <a:r>
              <a:rPr lang="en-US" dirty="0" smtClean="0"/>
              <a:t> laboratory’s personnel.</a:t>
            </a:r>
          </a:p>
        </p:txBody>
      </p:sp>
      <p:sp>
        <p:nvSpPr>
          <p:cNvPr id="4" name="TextBox 3"/>
          <p:cNvSpPr txBox="1"/>
          <p:nvPr/>
        </p:nvSpPr>
        <p:spPr>
          <a:xfrm>
            <a:off x="2865120" y="443448"/>
            <a:ext cx="5486400" cy="307777"/>
          </a:xfrm>
          <a:prstGeom prst="rect">
            <a:avLst/>
          </a:prstGeom>
          <a:noFill/>
        </p:spPr>
        <p:txBody>
          <a:bodyPr wrap="square" rtlCol="0">
            <a:spAutoFit/>
          </a:bodyPr>
          <a:lstStyle/>
          <a:p>
            <a:r>
              <a:rPr lang="en-US" sz="1400" dirty="0">
                <a:solidFill>
                  <a:prstClr val="black"/>
                </a:solidFill>
              </a:rPr>
              <a:t>III.  First Steps when a Spill Occurs:  Communication and Determination </a:t>
            </a:r>
            <a:endParaRPr lang="en-US" dirty="0">
              <a:solidFill>
                <a:prstClr val="black"/>
              </a:solidFill>
            </a:endParaRPr>
          </a:p>
        </p:txBody>
      </p:sp>
      <p:sp>
        <p:nvSpPr>
          <p:cNvPr id="5" name="TextBox 4"/>
          <p:cNvSpPr txBox="1"/>
          <p:nvPr/>
        </p:nvSpPr>
        <p:spPr>
          <a:xfrm>
            <a:off x="7253909" y="912911"/>
            <a:ext cx="1051891" cy="307777"/>
          </a:xfrm>
          <a:prstGeom prst="rect">
            <a:avLst/>
          </a:prstGeom>
          <a:noFill/>
        </p:spPr>
        <p:txBody>
          <a:bodyPr wrap="none" rtlCol="0">
            <a:spAutoFit/>
          </a:bodyPr>
          <a:lstStyle/>
          <a:p>
            <a:r>
              <a:rPr lang="en-US" sz="1400" dirty="0" smtClean="0">
                <a:solidFill>
                  <a:prstClr val="black"/>
                </a:solidFill>
              </a:rPr>
              <a:t>(Continued)</a:t>
            </a:r>
            <a:endParaRPr lang="en-US" sz="1400" dirty="0">
              <a:solidFill>
                <a:prstClr val="black"/>
              </a:solidFill>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45984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7620000" cy="609600"/>
          </a:xfrm>
        </p:spPr>
        <p:txBody>
          <a:bodyPr>
            <a:normAutofit/>
          </a:bodyPr>
          <a:lstStyle/>
          <a:p>
            <a:r>
              <a:rPr lang="en-US" sz="2400" dirty="0" smtClean="0"/>
              <a:t>Iv.  Recommended Procedures for Cleaning up Simple Spills</a:t>
            </a:r>
            <a:endParaRPr lang="en-US" sz="2400" dirty="0"/>
          </a:p>
        </p:txBody>
      </p:sp>
      <p:sp>
        <p:nvSpPr>
          <p:cNvPr id="3" name="Content Placeholder 2"/>
          <p:cNvSpPr>
            <a:spLocks noGrp="1"/>
          </p:cNvSpPr>
          <p:nvPr>
            <p:ph idx="1"/>
          </p:nvPr>
        </p:nvSpPr>
        <p:spPr>
          <a:xfrm>
            <a:off x="685800" y="1905000"/>
            <a:ext cx="7543800" cy="4267200"/>
          </a:xfrm>
        </p:spPr>
        <p:txBody>
          <a:bodyPr>
            <a:normAutofit lnSpcReduction="10000"/>
          </a:bodyPr>
          <a:lstStyle/>
          <a:p>
            <a:pPr>
              <a:buFont typeface="Wingdings" panose="05000000000000000000" pitchFamily="2" charset="2"/>
              <a:buChar char="q"/>
            </a:pPr>
            <a:r>
              <a:rPr lang="en-US" dirty="0"/>
              <a:t>F</a:t>
            </a:r>
            <a:r>
              <a:rPr lang="en-US" dirty="0" smtClean="0"/>
              <a:t>or simple spills, emergency responders do not need to be notified.  However, you should contact the Department Safety Officer within your facility.  </a:t>
            </a:r>
          </a:p>
          <a:p>
            <a:pPr marL="0" indent="0">
              <a:buNone/>
            </a:pPr>
            <a:endParaRPr lang="en-US" dirty="0" smtClean="0"/>
          </a:p>
          <a:p>
            <a:pPr>
              <a:buFont typeface="Wingdings" panose="05000000000000000000" pitchFamily="2" charset="2"/>
              <a:buChar char="q"/>
            </a:pPr>
            <a:r>
              <a:rPr lang="en-US" dirty="0" smtClean="0"/>
              <a:t>Most importantly, before cleaning up a simple spill, be sure that you can do so safely.</a:t>
            </a:r>
          </a:p>
          <a:p>
            <a:pPr lvl="1">
              <a:buFont typeface="Wingdings" panose="05000000000000000000" pitchFamily="2" charset="2"/>
              <a:buChar char="ü"/>
            </a:pPr>
            <a:r>
              <a:rPr lang="en-US" dirty="0" smtClean="0"/>
              <a:t>Have the right personal protective equipment (PPE).</a:t>
            </a:r>
          </a:p>
          <a:p>
            <a:pPr lvl="1">
              <a:buFont typeface="Wingdings" panose="05000000000000000000" pitchFamily="2" charset="2"/>
              <a:buChar char="ü"/>
            </a:pPr>
            <a:r>
              <a:rPr lang="en-US" dirty="0" smtClean="0"/>
              <a:t>Additional protective equipment may be required for spills that present special hazards (such as corrosive or reactive spills or spills that have a splash potential).</a:t>
            </a:r>
          </a:p>
          <a:p>
            <a:pPr lvl="1">
              <a:buFont typeface="Wingdings" panose="05000000000000000000" pitchFamily="2" charset="2"/>
              <a:buChar char="ü"/>
            </a:pPr>
            <a:r>
              <a:rPr lang="en-US" dirty="0" smtClean="0"/>
              <a:t>If you need a respirator, you should request outside assistance because you do not have a simple spill.</a:t>
            </a:r>
            <a:endParaRPr lang="en-US" dirty="0"/>
          </a:p>
        </p:txBody>
      </p:sp>
      <p:sp>
        <p:nvSpPr>
          <p:cNvPr id="4" name="TextBox 3"/>
          <p:cNvSpPr txBox="1"/>
          <p:nvPr/>
        </p:nvSpPr>
        <p:spPr>
          <a:xfrm>
            <a:off x="1143000" y="1329955"/>
            <a:ext cx="4228722" cy="461665"/>
          </a:xfrm>
          <a:prstGeom prst="rect">
            <a:avLst/>
          </a:prstGeom>
          <a:noFill/>
        </p:spPr>
        <p:txBody>
          <a:bodyPr wrap="none" rtlCol="0">
            <a:spAutoFit/>
          </a:bodyPr>
          <a:lstStyle/>
          <a:p>
            <a:r>
              <a:rPr lang="en-US" sz="2400" u="sng" dirty="0" smtClean="0">
                <a:latin typeface="+mj-lt"/>
              </a:rPr>
              <a:t>A.  General Response Guidelines</a:t>
            </a:r>
            <a:endParaRPr lang="en-US" sz="2400" u="sng" dirty="0">
              <a:latin typeface="+mj-lt"/>
            </a:endParaRPr>
          </a:p>
        </p:txBody>
      </p:sp>
      <p:sp>
        <p:nvSpPr>
          <p:cNvPr id="6" name="TextBox 5"/>
          <p:cNvSpPr txBox="1"/>
          <p:nvPr/>
        </p:nvSpPr>
        <p:spPr>
          <a:xfrm>
            <a:off x="6324600" y="472439"/>
            <a:ext cx="1992853" cy="307777"/>
          </a:xfrm>
          <a:prstGeom prst="rect">
            <a:avLst/>
          </a:prstGeom>
          <a:noFill/>
        </p:spPr>
        <p:txBody>
          <a:bodyPr wrap="none" rtlCol="0">
            <a:spAutoFit/>
          </a:bodyPr>
          <a:lstStyle/>
          <a:p>
            <a:r>
              <a:rPr lang="en-US" sz="1400" dirty="0" smtClean="0"/>
              <a:t>Chemical Spill Response</a:t>
            </a:r>
            <a:endParaRPr lang="en-US" sz="1400"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20628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6781800" cy="838200"/>
          </a:xfrm>
        </p:spPr>
        <p:txBody>
          <a:bodyPr>
            <a:normAutofit/>
          </a:bodyPr>
          <a:lstStyle/>
          <a:p>
            <a:r>
              <a:rPr lang="en-US" sz="3200" u="sng" dirty="0" smtClean="0"/>
              <a:t>A.  General Response Guidelines</a:t>
            </a:r>
            <a:endParaRPr lang="en-US" sz="3200" u="sng" dirty="0"/>
          </a:p>
        </p:txBody>
      </p:sp>
      <p:sp>
        <p:nvSpPr>
          <p:cNvPr id="3" name="Content Placeholder 2"/>
          <p:cNvSpPr>
            <a:spLocks noGrp="1"/>
          </p:cNvSpPr>
          <p:nvPr>
            <p:ph idx="1"/>
          </p:nvPr>
        </p:nvSpPr>
        <p:spPr>
          <a:xfrm>
            <a:off x="762000" y="1600200"/>
            <a:ext cx="7543800" cy="2514600"/>
          </a:xfrm>
        </p:spPr>
        <p:txBody>
          <a:bodyPr/>
          <a:lstStyle/>
          <a:p>
            <a:pPr>
              <a:buFont typeface="Wingdings" panose="05000000000000000000" pitchFamily="2" charset="2"/>
              <a:buChar char="q"/>
            </a:pPr>
            <a:r>
              <a:rPr lang="en-US" dirty="0" smtClean="0"/>
              <a:t>The following steps should be taken during spill cleanup.</a:t>
            </a:r>
            <a:endParaRPr lang="en-US" dirty="0"/>
          </a:p>
        </p:txBody>
      </p:sp>
      <p:sp>
        <p:nvSpPr>
          <p:cNvPr id="4" name="TextBox 3"/>
          <p:cNvSpPr txBox="1"/>
          <p:nvPr/>
        </p:nvSpPr>
        <p:spPr>
          <a:xfrm>
            <a:off x="3810000" y="478220"/>
            <a:ext cx="4557210" cy="307777"/>
          </a:xfrm>
          <a:prstGeom prst="rect">
            <a:avLst/>
          </a:prstGeom>
          <a:noFill/>
        </p:spPr>
        <p:txBody>
          <a:bodyPr wrap="none" rtlCol="0">
            <a:spAutoFit/>
          </a:bodyPr>
          <a:lstStyle/>
          <a:p>
            <a:r>
              <a:rPr lang="en-US" sz="1400" dirty="0"/>
              <a:t>Iv.  Recommended Procedures for Cleaning up Simple Spills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6485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8025"/>
            <a:ext cx="7696200" cy="1143000"/>
          </a:xfrm>
        </p:spPr>
        <p:txBody>
          <a:bodyPr>
            <a:noAutofit/>
          </a:bodyPr>
          <a:lstStyle/>
          <a:p>
            <a:r>
              <a:rPr lang="en-US" sz="3200" u="sng" dirty="0"/>
              <a:t>1</a:t>
            </a:r>
            <a:r>
              <a:rPr lang="en-US" sz="3200" u="sng" dirty="0" smtClean="0"/>
              <a:t>.  Prevent the spread of dusts and vapors</a:t>
            </a:r>
            <a:endParaRPr lang="en-US" sz="3200" u="sng" dirty="0"/>
          </a:p>
        </p:txBody>
      </p:sp>
      <p:sp>
        <p:nvSpPr>
          <p:cNvPr id="3" name="Content Placeholder 2"/>
          <p:cNvSpPr>
            <a:spLocks noGrp="1"/>
          </p:cNvSpPr>
          <p:nvPr>
            <p:ph idx="1"/>
          </p:nvPr>
        </p:nvSpPr>
        <p:spPr>
          <a:xfrm>
            <a:off x="762000" y="1905000"/>
            <a:ext cx="7543800" cy="3276600"/>
          </a:xfrm>
        </p:spPr>
        <p:txBody>
          <a:bodyPr/>
          <a:lstStyle/>
          <a:p>
            <a:pPr>
              <a:buFont typeface="Wingdings" panose="05000000000000000000" pitchFamily="2" charset="2"/>
              <a:buChar char="q"/>
            </a:pPr>
            <a:r>
              <a:rPr lang="en-US" dirty="0" smtClean="0"/>
              <a:t>If the substance is volatile or can produce airborne dusts, close the laboratory door and increase ventilation (through fume hoods, for example) to prevent the spread of dusts and vapors to other areas.</a:t>
            </a:r>
            <a:endParaRPr lang="en-US" dirty="0"/>
          </a:p>
        </p:txBody>
      </p:sp>
      <p:sp>
        <p:nvSpPr>
          <p:cNvPr id="4" name="TextBox 3"/>
          <p:cNvSpPr txBox="1"/>
          <p:nvPr/>
        </p:nvSpPr>
        <p:spPr>
          <a:xfrm>
            <a:off x="5791200" y="470248"/>
            <a:ext cx="2577950" cy="307777"/>
          </a:xfrm>
          <a:prstGeom prst="rect">
            <a:avLst/>
          </a:prstGeom>
          <a:noFill/>
        </p:spPr>
        <p:txBody>
          <a:bodyPr wrap="none" rtlCol="0">
            <a:spAutoFit/>
          </a:bodyPr>
          <a:lstStyle/>
          <a:p>
            <a:r>
              <a:rPr lang="en-US" sz="1400" dirty="0"/>
              <a:t>A.  General Response Guidelines</a:t>
            </a:r>
            <a:endParaRPr lang="en-US" sz="1400" dirty="0">
              <a:solidFill>
                <a:prstClr val="black"/>
              </a:solidFill>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75546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93265"/>
            <a:ext cx="6781800" cy="1143000"/>
          </a:xfrm>
        </p:spPr>
        <p:txBody>
          <a:bodyPr>
            <a:noAutofit/>
          </a:bodyPr>
          <a:lstStyle/>
          <a:p>
            <a:r>
              <a:rPr lang="en-US" sz="3200" u="sng" dirty="0" smtClean="0"/>
              <a:t>2.  Neutralize acids and bases, if possible</a:t>
            </a:r>
            <a:endParaRPr lang="en-US" sz="3200" u="sng" dirty="0"/>
          </a:p>
        </p:txBody>
      </p:sp>
      <p:sp>
        <p:nvSpPr>
          <p:cNvPr id="3" name="Content Placeholder 2"/>
          <p:cNvSpPr>
            <a:spLocks noGrp="1"/>
          </p:cNvSpPr>
          <p:nvPr>
            <p:ph idx="1"/>
          </p:nvPr>
        </p:nvSpPr>
        <p:spPr>
          <a:xfrm>
            <a:off x="825350" y="2133600"/>
            <a:ext cx="7543800" cy="3886200"/>
          </a:xfrm>
        </p:spPr>
        <p:txBody>
          <a:bodyPr>
            <a:normAutofit lnSpcReduction="10000"/>
          </a:bodyPr>
          <a:lstStyle/>
          <a:p>
            <a:pPr>
              <a:buFont typeface="Wingdings" panose="05000000000000000000" pitchFamily="2" charset="2"/>
              <a:buChar char="q"/>
            </a:pPr>
            <a:r>
              <a:rPr lang="en-US" dirty="0" smtClean="0"/>
              <a:t>Spills of most liquid acids or bases, once neutralized, can be mopped up and rinsed down the drain (to the sanitary sewer).</a:t>
            </a:r>
          </a:p>
          <a:p>
            <a:pPr>
              <a:buFont typeface="Wingdings" panose="05000000000000000000" pitchFamily="2" charset="2"/>
              <a:buChar char="q"/>
            </a:pPr>
            <a:r>
              <a:rPr lang="en-US" dirty="0" smtClean="0"/>
              <a:t>Be careful because the neutralization process is often vigorous, causing splashes and yielding large amounts of heat.</a:t>
            </a:r>
          </a:p>
          <a:p>
            <a:pPr>
              <a:buFont typeface="Wingdings" panose="05000000000000000000" pitchFamily="2" charset="2"/>
              <a:buChar char="q"/>
            </a:pPr>
            <a:r>
              <a:rPr lang="en-US" dirty="0" smtClean="0"/>
              <a:t>Neutralize acids with soda ash or sodium bicarbonate.</a:t>
            </a:r>
          </a:p>
          <a:p>
            <a:pPr>
              <a:buFont typeface="Wingdings" panose="05000000000000000000" pitchFamily="2" charset="2"/>
              <a:buChar char="q"/>
            </a:pPr>
            <a:r>
              <a:rPr lang="en-US" dirty="0" smtClean="0"/>
              <a:t>Bases can be neutralized with citric acid or ascorbic acid.  </a:t>
            </a:r>
          </a:p>
          <a:p>
            <a:pPr>
              <a:buFont typeface="Wingdings" panose="05000000000000000000" pitchFamily="2" charset="2"/>
              <a:buChar char="q"/>
            </a:pPr>
            <a:r>
              <a:rPr lang="en-US" dirty="0" smtClean="0"/>
              <a:t>Use pH paper to determine when acid or base spills have been neutralized.</a:t>
            </a:r>
            <a:endParaRPr lang="en-US" dirty="0"/>
          </a:p>
        </p:txBody>
      </p:sp>
      <p:sp>
        <p:nvSpPr>
          <p:cNvPr id="4" name="TextBox 3"/>
          <p:cNvSpPr txBox="1"/>
          <p:nvPr/>
        </p:nvSpPr>
        <p:spPr>
          <a:xfrm>
            <a:off x="5791200" y="470248"/>
            <a:ext cx="2577950" cy="307777"/>
          </a:xfrm>
          <a:prstGeom prst="rect">
            <a:avLst/>
          </a:prstGeom>
          <a:noFill/>
        </p:spPr>
        <p:txBody>
          <a:bodyPr wrap="none" rtlCol="0">
            <a:spAutoFit/>
          </a:bodyPr>
          <a:lstStyle/>
          <a:p>
            <a:r>
              <a:rPr lang="en-US" sz="1400" dirty="0"/>
              <a:t>A.  General Response Guidelines</a:t>
            </a:r>
            <a:endParaRPr lang="en-US" sz="1400" dirty="0">
              <a:solidFill>
                <a:prstClr val="black"/>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6517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5334000" cy="549425"/>
          </a:xfrm>
        </p:spPr>
        <p:txBody>
          <a:bodyPr>
            <a:noAutofit/>
          </a:bodyPr>
          <a:lstStyle/>
          <a:p>
            <a:r>
              <a:rPr lang="en-US" sz="3200" u="sng" dirty="0" smtClean="0"/>
              <a:t>3.  Control the Spread of Liquid</a:t>
            </a:r>
            <a:endParaRPr lang="en-US" sz="3200" u="sng" dirty="0"/>
          </a:p>
        </p:txBody>
      </p:sp>
      <p:sp>
        <p:nvSpPr>
          <p:cNvPr id="3" name="Content Placeholder 2"/>
          <p:cNvSpPr>
            <a:spLocks noGrp="1"/>
          </p:cNvSpPr>
          <p:nvPr>
            <p:ph idx="1"/>
          </p:nvPr>
        </p:nvSpPr>
        <p:spPr>
          <a:xfrm>
            <a:off x="840590" y="1676400"/>
            <a:ext cx="7543800" cy="2590800"/>
          </a:xfrm>
        </p:spPr>
        <p:txBody>
          <a:bodyPr/>
          <a:lstStyle/>
          <a:p>
            <a:pPr>
              <a:buFont typeface="Wingdings" panose="05000000000000000000" pitchFamily="2" charset="2"/>
              <a:buChar char="q"/>
            </a:pPr>
            <a:r>
              <a:rPr lang="en-US" dirty="0" smtClean="0"/>
              <a:t>Contain the spill.  Make a dike around the outside edges of the spill.  </a:t>
            </a:r>
          </a:p>
          <a:p>
            <a:pPr>
              <a:buFont typeface="Wingdings" panose="05000000000000000000" pitchFamily="2" charset="2"/>
              <a:buChar char="q"/>
            </a:pPr>
            <a:r>
              <a:rPr lang="en-US" dirty="0" smtClean="0"/>
              <a:t>Use absorbent materials such as vermiculite, cat litter, or spill pillows.</a:t>
            </a:r>
            <a:endParaRPr lang="en-US" dirty="0"/>
          </a:p>
        </p:txBody>
      </p:sp>
      <p:sp>
        <p:nvSpPr>
          <p:cNvPr id="4" name="TextBox 3"/>
          <p:cNvSpPr txBox="1"/>
          <p:nvPr/>
        </p:nvSpPr>
        <p:spPr>
          <a:xfrm>
            <a:off x="5791200" y="470248"/>
            <a:ext cx="2577950" cy="307777"/>
          </a:xfrm>
          <a:prstGeom prst="rect">
            <a:avLst/>
          </a:prstGeom>
          <a:noFill/>
        </p:spPr>
        <p:txBody>
          <a:bodyPr wrap="none" rtlCol="0">
            <a:spAutoFit/>
          </a:bodyPr>
          <a:lstStyle/>
          <a:p>
            <a:r>
              <a:rPr lang="en-US" sz="1400" dirty="0"/>
              <a:t>A.  General Response Guidelines</a:t>
            </a:r>
            <a:endParaRPr lang="en-US" sz="1400" dirty="0">
              <a:solidFill>
                <a:prstClr val="black"/>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4280" y="3505200"/>
            <a:ext cx="4762500" cy="24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6517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990600"/>
            <a:ext cx="6781800" cy="549425"/>
          </a:xfrm>
        </p:spPr>
        <p:txBody>
          <a:bodyPr>
            <a:noAutofit/>
          </a:bodyPr>
          <a:lstStyle/>
          <a:p>
            <a:r>
              <a:rPr lang="en-US" sz="3200" u="sng" dirty="0"/>
              <a:t>4</a:t>
            </a:r>
            <a:r>
              <a:rPr lang="en-US" sz="3200" u="sng" dirty="0" smtClean="0"/>
              <a:t>.  Absorb the liquid</a:t>
            </a:r>
            <a:endParaRPr lang="en-US" sz="3200" u="sng" dirty="0"/>
          </a:p>
        </p:txBody>
      </p:sp>
      <p:sp>
        <p:nvSpPr>
          <p:cNvPr id="3" name="Content Placeholder 2"/>
          <p:cNvSpPr>
            <a:spLocks noGrp="1"/>
          </p:cNvSpPr>
          <p:nvPr>
            <p:ph idx="1"/>
          </p:nvPr>
        </p:nvSpPr>
        <p:spPr>
          <a:xfrm>
            <a:off x="840590" y="1676400"/>
            <a:ext cx="6239585" cy="4419600"/>
          </a:xfrm>
        </p:spPr>
        <p:txBody>
          <a:bodyPr>
            <a:normAutofit fontScale="92500" lnSpcReduction="10000"/>
          </a:bodyPr>
          <a:lstStyle/>
          <a:p>
            <a:pPr>
              <a:buFont typeface="Wingdings" panose="05000000000000000000" pitchFamily="2" charset="2"/>
              <a:buChar char="q"/>
            </a:pPr>
            <a:r>
              <a:rPr lang="en-US" dirty="0" smtClean="0"/>
              <a:t>Add absorbents to the spill, working from the spill’s outer edges toward the center.</a:t>
            </a:r>
          </a:p>
          <a:p>
            <a:pPr marL="0" indent="0">
              <a:buNone/>
            </a:pPr>
            <a:endParaRPr lang="en-US" dirty="0" smtClean="0"/>
          </a:p>
          <a:p>
            <a:pPr>
              <a:buFont typeface="Wingdings" panose="05000000000000000000" pitchFamily="2" charset="2"/>
              <a:buChar char="q"/>
            </a:pPr>
            <a:r>
              <a:rPr lang="en-US" dirty="0" smtClean="0"/>
              <a:t>Absorbent materials, such as cat litter or vermiculite, are relatively inexpensive and work well, although they are messy.</a:t>
            </a:r>
          </a:p>
          <a:p>
            <a:pPr marL="0" indent="0">
              <a:buNone/>
            </a:pPr>
            <a:endParaRPr lang="en-US" dirty="0" smtClean="0"/>
          </a:p>
          <a:p>
            <a:pPr>
              <a:buFont typeface="Wingdings" panose="05000000000000000000" pitchFamily="2" charset="2"/>
              <a:buChar char="q"/>
            </a:pPr>
            <a:r>
              <a:rPr lang="en-US" dirty="0" smtClean="0"/>
              <a:t>Spill pillows are not as messy as other absorbents, but they are more expensive.</a:t>
            </a:r>
          </a:p>
          <a:p>
            <a:pPr marL="0" indent="0">
              <a:buNone/>
            </a:pPr>
            <a:endParaRPr lang="en-US" dirty="0" smtClean="0"/>
          </a:p>
          <a:p>
            <a:pPr>
              <a:buFont typeface="Wingdings" panose="05000000000000000000" pitchFamily="2" charset="2"/>
              <a:buChar char="q"/>
            </a:pPr>
            <a:r>
              <a:rPr lang="en-US" dirty="0" smtClean="0"/>
              <a:t>Note that special absorbents are required for chemicals such as hydrofluoric and concentrated sulfuric acids.</a:t>
            </a:r>
            <a:endParaRPr lang="en-US" dirty="0"/>
          </a:p>
        </p:txBody>
      </p:sp>
      <p:sp>
        <p:nvSpPr>
          <p:cNvPr id="4" name="TextBox 3"/>
          <p:cNvSpPr txBox="1"/>
          <p:nvPr/>
        </p:nvSpPr>
        <p:spPr>
          <a:xfrm>
            <a:off x="5791200" y="470248"/>
            <a:ext cx="2577950" cy="307777"/>
          </a:xfrm>
          <a:prstGeom prst="rect">
            <a:avLst/>
          </a:prstGeom>
          <a:noFill/>
        </p:spPr>
        <p:txBody>
          <a:bodyPr wrap="none" rtlCol="0">
            <a:spAutoFit/>
          </a:bodyPr>
          <a:lstStyle/>
          <a:p>
            <a:r>
              <a:rPr lang="en-US" sz="1400" dirty="0">
                <a:solidFill>
                  <a:prstClr val="black"/>
                </a:solidFill>
              </a:rPr>
              <a:t>A.  General Response Guidelines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2320" y="1676400"/>
            <a:ext cx="13335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1800" y="4572001"/>
            <a:ext cx="198120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59543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78025"/>
            <a:ext cx="6781800" cy="1069777"/>
          </a:xfrm>
        </p:spPr>
        <p:txBody>
          <a:bodyPr>
            <a:noAutofit/>
          </a:bodyPr>
          <a:lstStyle/>
          <a:p>
            <a:r>
              <a:rPr lang="en-US" sz="3200" u="sng" dirty="0" smtClean="0"/>
              <a:t>5.  Collect and contain the cleanup residues</a:t>
            </a:r>
            <a:endParaRPr lang="en-US" sz="3200" u="sng" dirty="0"/>
          </a:p>
        </p:txBody>
      </p:sp>
      <p:sp>
        <p:nvSpPr>
          <p:cNvPr id="3" name="Content Placeholder 2"/>
          <p:cNvSpPr>
            <a:spLocks noGrp="1"/>
          </p:cNvSpPr>
          <p:nvPr>
            <p:ph idx="1"/>
          </p:nvPr>
        </p:nvSpPr>
        <p:spPr>
          <a:xfrm>
            <a:off x="840590" y="1981200"/>
            <a:ext cx="6239585" cy="4114800"/>
          </a:xfrm>
        </p:spPr>
        <p:txBody>
          <a:bodyPr>
            <a:normAutofit fontScale="85000" lnSpcReduction="20000"/>
          </a:bodyPr>
          <a:lstStyle/>
          <a:p>
            <a:pPr>
              <a:buFont typeface="Wingdings" panose="05000000000000000000" pitchFamily="2" charset="2"/>
              <a:buChar char="q"/>
            </a:pPr>
            <a:r>
              <a:rPr lang="en-US" dirty="0" smtClean="0"/>
              <a:t>The neutralized spill residue or the absorbent should be scooped, swept or otherwise placed into a plastic bucket or other container.</a:t>
            </a:r>
          </a:p>
          <a:p>
            <a:pPr marL="0" indent="0">
              <a:buNone/>
            </a:pPr>
            <a:endParaRPr lang="en-US" dirty="0" smtClean="0"/>
          </a:p>
          <a:p>
            <a:pPr>
              <a:buFont typeface="Wingdings" panose="05000000000000000000" pitchFamily="2" charset="2"/>
              <a:buChar char="q"/>
            </a:pPr>
            <a:r>
              <a:rPr lang="en-US" dirty="0" smtClean="0"/>
              <a:t>For dry powders or liquids absorbed to dryness, double bag the residue using plastic bags.</a:t>
            </a:r>
          </a:p>
          <a:p>
            <a:pPr marL="0" indent="0">
              <a:buNone/>
            </a:pPr>
            <a:endParaRPr lang="en-US" dirty="0" smtClean="0"/>
          </a:p>
          <a:p>
            <a:pPr>
              <a:buFont typeface="Wingdings" panose="05000000000000000000" pitchFamily="2" charset="2"/>
              <a:buChar char="q"/>
            </a:pPr>
            <a:r>
              <a:rPr lang="en-US" dirty="0" smtClean="0"/>
              <a:t>Additional packaging may be required before the wastes can be transported from your laboratory.</a:t>
            </a:r>
          </a:p>
          <a:p>
            <a:pPr>
              <a:buFont typeface="Wingdings" panose="05000000000000000000" pitchFamily="2" charset="2"/>
              <a:buChar char="q"/>
            </a:pPr>
            <a:endParaRPr lang="en-US" dirty="0"/>
          </a:p>
          <a:p>
            <a:pPr>
              <a:buFont typeface="Wingdings" panose="05000000000000000000" pitchFamily="2" charset="2"/>
              <a:buChar char="q"/>
            </a:pPr>
            <a:r>
              <a:rPr lang="en-US" dirty="0" smtClean="0"/>
              <a:t>For spills of powders or solid materials, you may need to add a dust suppressant.</a:t>
            </a:r>
          </a:p>
          <a:p>
            <a:pPr>
              <a:buFont typeface="Wingdings" panose="05000000000000000000" pitchFamily="2" charset="2"/>
              <a:buChar char="q"/>
            </a:pPr>
            <a:endParaRPr lang="en-US" dirty="0" smtClean="0"/>
          </a:p>
          <a:p>
            <a:pPr>
              <a:buFont typeface="Wingdings" panose="05000000000000000000" pitchFamily="2" charset="2"/>
              <a:buChar char="q"/>
            </a:pPr>
            <a:r>
              <a:rPr lang="en-US" dirty="0" smtClean="0"/>
              <a:t>Be sure to place descriptive labels on each container.</a:t>
            </a:r>
          </a:p>
        </p:txBody>
      </p:sp>
      <p:sp>
        <p:nvSpPr>
          <p:cNvPr id="4" name="TextBox 3"/>
          <p:cNvSpPr txBox="1"/>
          <p:nvPr/>
        </p:nvSpPr>
        <p:spPr>
          <a:xfrm>
            <a:off x="5791200" y="470248"/>
            <a:ext cx="2577950" cy="307777"/>
          </a:xfrm>
          <a:prstGeom prst="rect">
            <a:avLst/>
          </a:prstGeom>
          <a:noFill/>
        </p:spPr>
        <p:txBody>
          <a:bodyPr wrap="none" rtlCol="0">
            <a:spAutoFit/>
          </a:bodyPr>
          <a:lstStyle/>
          <a:p>
            <a:r>
              <a:rPr lang="en-US" sz="1400" dirty="0">
                <a:solidFill>
                  <a:prstClr val="black"/>
                </a:solidFill>
              </a:rPr>
              <a:t>A.  General Response Guidelines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25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19200"/>
            <a:ext cx="6781800" cy="628602"/>
          </a:xfrm>
        </p:spPr>
        <p:txBody>
          <a:bodyPr>
            <a:noAutofit/>
          </a:bodyPr>
          <a:lstStyle/>
          <a:p>
            <a:r>
              <a:rPr lang="en-US" sz="3200" u="sng" dirty="0" smtClean="0"/>
              <a:t>6.  Dispose of the wastes</a:t>
            </a:r>
            <a:endParaRPr lang="en-US" sz="3200" u="sng" dirty="0"/>
          </a:p>
        </p:txBody>
      </p:sp>
      <p:sp>
        <p:nvSpPr>
          <p:cNvPr id="3" name="Content Placeholder 2"/>
          <p:cNvSpPr>
            <a:spLocks noGrp="1"/>
          </p:cNvSpPr>
          <p:nvPr>
            <p:ph idx="1"/>
          </p:nvPr>
        </p:nvSpPr>
        <p:spPr>
          <a:xfrm>
            <a:off x="840590" y="1981200"/>
            <a:ext cx="7528560" cy="4114800"/>
          </a:xfrm>
        </p:spPr>
        <p:txBody>
          <a:bodyPr>
            <a:normAutofit/>
          </a:bodyPr>
          <a:lstStyle/>
          <a:p>
            <a:pPr>
              <a:buFont typeface="Wingdings" panose="05000000000000000000" pitchFamily="2" charset="2"/>
              <a:buChar char="q"/>
            </a:pPr>
            <a:r>
              <a:rPr lang="en-US" dirty="0" smtClean="0"/>
              <a:t>Keep cleanup materials separate from normal trash.</a:t>
            </a:r>
          </a:p>
          <a:p>
            <a:pPr marL="0" indent="0">
              <a:buNone/>
            </a:pPr>
            <a:endParaRPr lang="en-US" dirty="0" smtClean="0"/>
          </a:p>
          <a:p>
            <a:pPr>
              <a:buFont typeface="Wingdings" panose="05000000000000000000" pitchFamily="2" charset="2"/>
              <a:buChar char="q"/>
            </a:pPr>
            <a:r>
              <a:rPr lang="en-US" dirty="0" smtClean="0"/>
              <a:t>Contact the Department of  Environmental Health and Safety for guidance in packaging and labeling cleanup residues.</a:t>
            </a:r>
          </a:p>
          <a:p>
            <a:pPr marL="0" indent="0">
              <a:buNone/>
            </a:pPr>
            <a:endParaRPr lang="en-US" dirty="0" smtClean="0"/>
          </a:p>
          <a:p>
            <a:pPr>
              <a:buFont typeface="Wingdings" panose="05000000000000000000" pitchFamily="2" charset="2"/>
              <a:buChar char="q"/>
            </a:pPr>
            <a:r>
              <a:rPr lang="en-US" dirty="0" smtClean="0"/>
              <a:t>Promptly place cleanup wastes in an appropriate hazardous waste receptacle.</a:t>
            </a:r>
          </a:p>
        </p:txBody>
      </p:sp>
      <p:sp>
        <p:nvSpPr>
          <p:cNvPr id="4" name="TextBox 3"/>
          <p:cNvSpPr txBox="1"/>
          <p:nvPr/>
        </p:nvSpPr>
        <p:spPr>
          <a:xfrm>
            <a:off x="5791200" y="470248"/>
            <a:ext cx="2577950" cy="307777"/>
          </a:xfrm>
          <a:prstGeom prst="rect">
            <a:avLst/>
          </a:prstGeom>
          <a:noFill/>
        </p:spPr>
        <p:txBody>
          <a:bodyPr wrap="none" rtlCol="0">
            <a:spAutoFit/>
          </a:bodyPr>
          <a:lstStyle/>
          <a:p>
            <a:r>
              <a:rPr lang="en-US" sz="1400" dirty="0">
                <a:solidFill>
                  <a:prstClr val="black"/>
                </a:solidFill>
              </a:rPr>
              <a:t>A.  General Response Guidelines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273148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6781800" cy="838200"/>
          </a:xfrm>
        </p:spPr>
        <p:txBody>
          <a:bodyPr>
            <a:normAutofit/>
          </a:bodyPr>
          <a:lstStyle/>
          <a:p>
            <a:r>
              <a:rPr lang="en-US" sz="3200" u="sng" dirty="0" smtClean="0"/>
              <a:t>II.  Emergency Preparedness</a:t>
            </a:r>
            <a:endParaRPr lang="en-US" sz="3200" u="sng" dirty="0"/>
          </a:p>
        </p:txBody>
      </p:sp>
      <p:sp>
        <p:nvSpPr>
          <p:cNvPr id="3" name="Content Placeholder 2"/>
          <p:cNvSpPr>
            <a:spLocks noGrp="1"/>
          </p:cNvSpPr>
          <p:nvPr>
            <p:ph idx="1"/>
          </p:nvPr>
        </p:nvSpPr>
        <p:spPr>
          <a:xfrm>
            <a:off x="762000" y="1600200"/>
            <a:ext cx="7543800" cy="3886200"/>
          </a:xfrm>
        </p:spPr>
        <p:txBody>
          <a:bodyPr/>
          <a:lstStyle/>
          <a:p>
            <a:pPr>
              <a:buFont typeface="Wingdings" panose="05000000000000000000" pitchFamily="2" charset="2"/>
              <a:buChar char="q"/>
            </a:pPr>
            <a:r>
              <a:rPr lang="en-US" dirty="0" smtClean="0"/>
              <a:t>To Prepare for spills, you should:</a:t>
            </a:r>
          </a:p>
          <a:p>
            <a:pPr marL="0" indent="0">
              <a:buNone/>
            </a:pPr>
            <a:endParaRPr lang="en-US" dirty="0" smtClean="0"/>
          </a:p>
          <a:p>
            <a:pPr marL="777240" lvl="1" indent="-457200">
              <a:buFont typeface="+mj-lt"/>
              <a:buAutoNum type="alphaUcPeriod"/>
            </a:pPr>
            <a:r>
              <a:rPr lang="en-US" dirty="0" smtClean="0"/>
              <a:t>Learn about the hazards of the chemicals in your laboratory.</a:t>
            </a:r>
          </a:p>
          <a:p>
            <a:pPr marL="777240" lvl="1" indent="-457200">
              <a:buFont typeface="+mj-lt"/>
              <a:buAutoNum type="alphaUcPeriod"/>
            </a:pPr>
            <a:r>
              <a:rPr lang="en-US" dirty="0" smtClean="0"/>
              <a:t>Read the written response procedures to address those hazards.</a:t>
            </a:r>
          </a:p>
          <a:p>
            <a:pPr marL="777240" lvl="1" indent="-457200">
              <a:buFont typeface="+mj-lt"/>
              <a:buAutoNum type="alphaUcPeriod"/>
            </a:pPr>
            <a:r>
              <a:rPr lang="en-US" dirty="0" smtClean="0"/>
              <a:t>Make sure that you have the equipment and training necessary to follow those procedures.</a:t>
            </a:r>
            <a:endParaRPr lang="en-US" dirty="0"/>
          </a:p>
        </p:txBody>
      </p:sp>
      <p:sp>
        <p:nvSpPr>
          <p:cNvPr id="4" name="TextBox 3"/>
          <p:cNvSpPr txBox="1"/>
          <p:nvPr/>
        </p:nvSpPr>
        <p:spPr>
          <a:xfrm>
            <a:off x="6324600" y="413670"/>
            <a:ext cx="2052165" cy="307777"/>
          </a:xfrm>
          <a:prstGeom prst="rect">
            <a:avLst/>
          </a:prstGeom>
          <a:noFill/>
        </p:spPr>
        <p:txBody>
          <a:bodyPr wrap="none" rtlCol="0">
            <a:spAutoFit/>
          </a:bodyPr>
          <a:lstStyle/>
          <a:p>
            <a:r>
              <a:rPr lang="en-US" sz="1400" dirty="0"/>
              <a:t>Chemical Spill </a:t>
            </a:r>
            <a:r>
              <a:rPr lang="en-US" sz="1400" dirty="0" smtClean="0"/>
              <a:t>Response</a:t>
            </a:r>
            <a:endParaRPr lang="en-US"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933884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78025"/>
            <a:ext cx="6781800" cy="1069777"/>
          </a:xfrm>
        </p:spPr>
        <p:txBody>
          <a:bodyPr>
            <a:noAutofit/>
          </a:bodyPr>
          <a:lstStyle/>
          <a:p>
            <a:r>
              <a:rPr lang="en-US" sz="3200" u="sng" dirty="0"/>
              <a:t>7</a:t>
            </a:r>
            <a:r>
              <a:rPr lang="en-US" sz="3200" u="sng" dirty="0" smtClean="0"/>
              <a:t>.  Decontaminate the area and affected equipment</a:t>
            </a:r>
            <a:endParaRPr lang="en-US" sz="3200" u="sng" dirty="0"/>
          </a:p>
        </p:txBody>
      </p:sp>
      <p:sp>
        <p:nvSpPr>
          <p:cNvPr id="3" name="Content Placeholder 2"/>
          <p:cNvSpPr>
            <a:spLocks noGrp="1"/>
          </p:cNvSpPr>
          <p:nvPr>
            <p:ph idx="1"/>
          </p:nvPr>
        </p:nvSpPr>
        <p:spPr>
          <a:xfrm>
            <a:off x="840590" y="1981200"/>
            <a:ext cx="7528560" cy="4114800"/>
          </a:xfrm>
        </p:spPr>
        <p:txBody>
          <a:bodyPr>
            <a:normAutofit lnSpcReduction="10000"/>
          </a:bodyPr>
          <a:lstStyle/>
          <a:p>
            <a:pPr>
              <a:buFont typeface="Wingdings" panose="05000000000000000000" pitchFamily="2" charset="2"/>
              <a:buChar char="q"/>
            </a:pPr>
            <a:r>
              <a:rPr lang="en-US" dirty="0" smtClean="0"/>
              <a:t>Ventilating the spill area may be necessary.</a:t>
            </a:r>
          </a:p>
          <a:p>
            <a:pPr>
              <a:buFont typeface="Wingdings" panose="05000000000000000000" pitchFamily="2" charset="2"/>
              <a:buChar char="q"/>
            </a:pPr>
            <a:r>
              <a:rPr lang="en-US" dirty="0" smtClean="0"/>
              <a:t>Open windows or use a fan unless the area is under negative pressure.</a:t>
            </a:r>
          </a:p>
          <a:p>
            <a:pPr>
              <a:buFont typeface="Wingdings" panose="05000000000000000000" pitchFamily="2" charset="2"/>
              <a:buChar char="q"/>
            </a:pPr>
            <a:r>
              <a:rPr lang="en-US" dirty="0" smtClean="0"/>
              <a:t>In some instances, the Department of Environmental Health and Safety can test the air to ensure that hazardous vapors are gone.</a:t>
            </a:r>
          </a:p>
          <a:p>
            <a:pPr>
              <a:buFont typeface="Wingdings" panose="05000000000000000000" pitchFamily="2" charset="2"/>
              <a:buChar char="q"/>
            </a:pPr>
            <a:r>
              <a:rPr lang="en-US" dirty="0" smtClean="0"/>
              <a:t>For most spills, conventional cleaning products, applied with a mop or sponge, will provide adequate decontamination.</a:t>
            </a:r>
          </a:p>
          <a:p>
            <a:pPr>
              <a:buFont typeface="Wingdings" panose="05000000000000000000" pitchFamily="2" charset="2"/>
              <a:buChar char="q"/>
            </a:pPr>
            <a:r>
              <a:rPr lang="en-US" dirty="0" smtClean="0"/>
              <a:t>If you have any question about the suitability of a decontaminating agent, seek expert advice.</a:t>
            </a:r>
          </a:p>
        </p:txBody>
      </p:sp>
      <p:sp>
        <p:nvSpPr>
          <p:cNvPr id="4" name="TextBox 3"/>
          <p:cNvSpPr txBox="1"/>
          <p:nvPr/>
        </p:nvSpPr>
        <p:spPr>
          <a:xfrm>
            <a:off x="5791200" y="470248"/>
            <a:ext cx="2577950" cy="307777"/>
          </a:xfrm>
          <a:prstGeom prst="rect">
            <a:avLst/>
          </a:prstGeom>
          <a:noFill/>
        </p:spPr>
        <p:txBody>
          <a:bodyPr wrap="none" rtlCol="0">
            <a:spAutoFit/>
          </a:bodyPr>
          <a:lstStyle/>
          <a:p>
            <a:r>
              <a:rPr lang="en-US" sz="1400" dirty="0">
                <a:solidFill>
                  <a:prstClr val="black"/>
                </a:solidFill>
              </a:rPr>
              <a:t>A.  General Response Guidelines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194638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6781800" cy="838200"/>
          </a:xfrm>
        </p:spPr>
        <p:txBody>
          <a:bodyPr>
            <a:normAutofit/>
          </a:bodyPr>
          <a:lstStyle/>
          <a:p>
            <a:r>
              <a:rPr lang="en-US" sz="3200" u="sng" dirty="0" smtClean="0"/>
              <a:t>B.  Special Precautions</a:t>
            </a:r>
            <a:endParaRPr lang="en-US" sz="3200" u="sng" dirty="0"/>
          </a:p>
        </p:txBody>
      </p:sp>
      <p:sp>
        <p:nvSpPr>
          <p:cNvPr id="3" name="Content Placeholder 2"/>
          <p:cNvSpPr>
            <a:spLocks noGrp="1"/>
          </p:cNvSpPr>
          <p:nvPr>
            <p:ph idx="1"/>
          </p:nvPr>
        </p:nvSpPr>
        <p:spPr>
          <a:xfrm>
            <a:off x="762000" y="1600200"/>
            <a:ext cx="7543800" cy="3886200"/>
          </a:xfrm>
        </p:spPr>
        <p:txBody>
          <a:bodyPr/>
          <a:lstStyle/>
          <a:p>
            <a:pPr>
              <a:buFont typeface="Wingdings" panose="05000000000000000000" pitchFamily="2" charset="2"/>
              <a:buChar char="q"/>
            </a:pPr>
            <a:r>
              <a:rPr lang="en-US" dirty="0" smtClean="0"/>
              <a:t>The following precautions apply to chemicals that have hazardous characteristics.</a:t>
            </a:r>
          </a:p>
          <a:p>
            <a:pPr marL="0" indent="0">
              <a:buNone/>
            </a:pPr>
            <a:endParaRPr lang="en-US" dirty="0" smtClean="0"/>
          </a:p>
          <a:p>
            <a:pPr>
              <a:buFont typeface="Wingdings" panose="05000000000000000000" pitchFamily="2" charset="2"/>
              <a:buChar char="q"/>
            </a:pPr>
            <a:r>
              <a:rPr lang="en-US" sz="3200" b="1" u="sng" dirty="0" smtClean="0"/>
              <a:t>NOTE</a:t>
            </a:r>
            <a:r>
              <a:rPr lang="en-US" sz="3200" b="1" dirty="0" smtClean="0"/>
              <a:t> Some chemicals may exhibit more than one characteristic.</a:t>
            </a:r>
            <a:endParaRPr lang="en-US" sz="3200" b="1" u="sng" dirty="0"/>
          </a:p>
        </p:txBody>
      </p:sp>
      <p:sp>
        <p:nvSpPr>
          <p:cNvPr id="4" name="TextBox 3"/>
          <p:cNvSpPr txBox="1"/>
          <p:nvPr/>
        </p:nvSpPr>
        <p:spPr>
          <a:xfrm>
            <a:off x="3810000" y="478220"/>
            <a:ext cx="4557210" cy="307777"/>
          </a:xfrm>
          <a:prstGeom prst="rect">
            <a:avLst/>
          </a:prstGeom>
          <a:noFill/>
        </p:spPr>
        <p:txBody>
          <a:bodyPr wrap="none" rtlCol="0">
            <a:spAutoFit/>
          </a:bodyPr>
          <a:lstStyle/>
          <a:p>
            <a:r>
              <a:rPr lang="en-US" sz="1400" dirty="0">
                <a:solidFill>
                  <a:prstClr val="black"/>
                </a:solidFill>
              </a:rPr>
              <a:t>Iv.  Recommended Procedures for Cleaning up Simple Spills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89098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2588"/>
            <a:ext cx="6781800" cy="609600"/>
          </a:xfrm>
        </p:spPr>
        <p:txBody>
          <a:bodyPr>
            <a:normAutofit/>
          </a:bodyPr>
          <a:lstStyle/>
          <a:p>
            <a:r>
              <a:rPr lang="en-US" sz="3200" u="sng" dirty="0" smtClean="0"/>
              <a:t>1.  Flammable Liquids</a:t>
            </a:r>
            <a:endParaRPr lang="en-US" sz="3200" u="sng" dirty="0"/>
          </a:p>
        </p:txBody>
      </p:sp>
      <p:sp>
        <p:nvSpPr>
          <p:cNvPr id="3" name="Content Placeholder 2"/>
          <p:cNvSpPr>
            <a:spLocks noGrp="1"/>
          </p:cNvSpPr>
          <p:nvPr>
            <p:ph idx="1"/>
          </p:nvPr>
        </p:nvSpPr>
        <p:spPr>
          <a:xfrm>
            <a:off x="762000" y="1295400"/>
            <a:ext cx="7543800" cy="4876800"/>
          </a:xfrm>
        </p:spPr>
        <p:txBody>
          <a:bodyPr>
            <a:normAutofit fontScale="92500" lnSpcReduction="10000"/>
          </a:bodyPr>
          <a:lstStyle/>
          <a:p>
            <a:pPr>
              <a:buFont typeface="Wingdings" panose="05000000000000000000" pitchFamily="2" charset="2"/>
              <a:buChar char="q"/>
            </a:pPr>
            <a:r>
              <a:rPr lang="en-US" dirty="0" smtClean="0"/>
              <a:t>Remove all potential sources of ignition.</a:t>
            </a:r>
          </a:p>
          <a:p>
            <a:pPr>
              <a:buFont typeface="Wingdings" panose="05000000000000000000" pitchFamily="2" charset="2"/>
              <a:buChar char="q"/>
            </a:pPr>
            <a:r>
              <a:rPr lang="en-US" dirty="0" smtClean="0"/>
              <a:t>Vapors are what actually burn, and they tend to accumulate near the ground.</a:t>
            </a:r>
            <a:endParaRPr lang="en-US" dirty="0"/>
          </a:p>
          <a:p>
            <a:pPr>
              <a:buFont typeface="Wingdings" panose="05000000000000000000" pitchFamily="2" charset="2"/>
              <a:buChar char="q"/>
            </a:pPr>
            <a:r>
              <a:rPr lang="en-US" dirty="0" smtClean="0"/>
              <a:t>Flammable liquids are best removed through the use of spill pillows or pads.</a:t>
            </a:r>
          </a:p>
          <a:p>
            <a:pPr>
              <a:buFont typeface="Wingdings" panose="05000000000000000000" pitchFamily="2" charset="2"/>
              <a:buChar char="q"/>
            </a:pPr>
            <a:r>
              <a:rPr lang="en-US" dirty="0" smtClean="0"/>
              <a:t>Spill pads backed with a vapor barrier are available from most safety supply companies.</a:t>
            </a:r>
          </a:p>
          <a:p>
            <a:pPr>
              <a:buFont typeface="Wingdings" panose="05000000000000000000" pitchFamily="2" charset="2"/>
              <a:buChar char="q"/>
            </a:pPr>
            <a:r>
              <a:rPr lang="en-US" dirty="0" smtClean="0"/>
              <a:t>Because flammable liquids will probably be incinerated, avoid using inert absorbents such as cat litter.</a:t>
            </a:r>
          </a:p>
          <a:p>
            <a:pPr>
              <a:buFont typeface="Wingdings" panose="05000000000000000000" pitchFamily="2" charset="2"/>
              <a:buChar char="q"/>
            </a:pPr>
            <a:r>
              <a:rPr lang="en-US" dirty="0" smtClean="0"/>
              <a:t>All used absorbent materials should be placed in heavy-duty poly bags, which are then sealed, labeled, and disposed through the hazardous waste management program.</a:t>
            </a:r>
          </a:p>
          <a:p>
            <a:pPr>
              <a:buFont typeface="Wingdings" panose="05000000000000000000" pitchFamily="2" charset="2"/>
              <a:buChar char="q"/>
            </a:pPr>
            <a:r>
              <a:rPr lang="en-US" dirty="0" smtClean="0"/>
              <a:t>Before resuming work, make sure the spill area has been adequately ventilated to remove flammable vapors.</a:t>
            </a:r>
            <a:endParaRPr lang="en-US" dirty="0"/>
          </a:p>
        </p:txBody>
      </p:sp>
      <p:sp>
        <p:nvSpPr>
          <p:cNvPr id="4" name="TextBox 3"/>
          <p:cNvSpPr txBox="1"/>
          <p:nvPr/>
        </p:nvSpPr>
        <p:spPr>
          <a:xfrm>
            <a:off x="6400800" y="478220"/>
            <a:ext cx="1851789" cy="307777"/>
          </a:xfrm>
          <a:prstGeom prst="rect">
            <a:avLst/>
          </a:prstGeom>
          <a:noFill/>
        </p:spPr>
        <p:txBody>
          <a:bodyPr wrap="none" rtlCol="0">
            <a:spAutoFit/>
          </a:bodyPr>
          <a:lstStyle/>
          <a:p>
            <a:r>
              <a:rPr lang="en-US" sz="1400" dirty="0" smtClean="0">
                <a:solidFill>
                  <a:prstClr val="black"/>
                </a:solidFill>
              </a:rPr>
              <a:t>B.  Special Precautions</a:t>
            </a:r>
            <a:endParaRPr lang="en-US" sz="1400" dirty="0">
              <a:solidFill>
                <a:prstClr val="black"/>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3178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2108"/>
            <a:ext cx="6781800" cy="609600"/>
          </a:xfrm>
        </p:spPr>
        <p:txBody>
          <a:bodyPr>
            <a:normAutofit/>
          </a:bodyPr>
          <a:lstStyle/>
          <a:p>
            <a:r>
              <a:rPr lang="en-US" sz="3200" u="sng" dirty="0"/>
              <a:t>2</a:t>
            </a:r>
            <a:r>
              <a:rPr lang="en-US" sz="3200" u="sng" dirty="0" smtClean="0"/>
              <a:t>.  Volatile Toxic Compounds</a:t>
            </a:r>
            <a:endParaRPr lang="en-US" sz="3200" u="sng" dirty="0"/>
          </a:p>
        </p:txBody>
      </p:sp>
      <p:sp>
        <p:nvSpPr>
          <p:cNvPr id="3" name="Content Placeholder 2"/>
          <p:cNvSpPr>
            <a:spLocks noGrp="1"/>
          </p:cNvSpPr>
          <p:nvPr>
            <p:ph idx="1"/>
          </p:nvPr>
        </p:nvSpPr>
        <p:spPr>
          <a:xfrm>
            <a:off x="762000" y="1295400"/>
            <a:ext cx="7543800" cy="4876800"/>
          </a:xfrm>
        </p:spPr>
        <p:txBody>
          <a:bodyPr>
            <a:normAutofit/>
          </a:bodyPr>
          <a:lstStyle/>
          <a:p>
            <a:pPr>
              <a:buFont typeface="Wingdings" panose="05000000000000000000" pitchFamily="2" charset="2"/>
              <a:buChar char="q"/>
            </a:pPr>
            <a:r>
              <a:rPr lang="en-US" dirty="0" smtClean="0"/>
              <a:t>Use appropriate absorbent material to control the extent of the spill.</a:t>
            </a:r>
          </a:p>
          <a:p>
            <a:pPr>
              <a:buFont typeface="Wingdings" panose="05000000000000000000" pitchFamily="2" charset="2"/>
              <a:buChar char="q"/>
            </a:pPr>
            <a:r>
              <a:rPr lang="en-US" dirty="0" smtClean="0"/>
              <a:t>Spill pillows or similar absorbent material usually work best because they do not have the dust associated with cat litter, vermiculite or corn cobs.</a:t>
            </a:r>
          </a:p>
          <a:p>
            <a:pPr>
              <a:buFont typeface="Wingdings" panose="05000000000000000000" pitchFamily="2" charset="2"/>
              <a:buChar char="q"/>
            </a:pPr>
            <a:r>
              <a:rPr lang="en-US" dirty="0" smtClean="0"/>
              <a:t>Place all used absorbent materials in heavy-duty poly bags.</a:t>
            </a:r>
          </a:p>
          <a:p>
            <a:pPr>
              <a:buFont typeface="Wingdings" panose="05000000000000000000" pitchFamily="2" charset="2"/>
              <a:buChar char="q"/>
            </a:pPr>
            <a:r>
              <a:rPr lang="en-US" dirty="0" smtClean="0"/>
              <a:t>Seal the bags, label them, and hand them over to your facility’s hazardous waste management program.</a:t>
            </a:r>
          </a:p>
          <a:p>
            <a:pPr>
              <a:buFont typeface="Wingdings" panose="05000000000000000000" pitchFamily="2" charset="2"/>
              <a:buChar char="q"/>
            </a:pPr>
            <a:r>
              <a:rPr lang="en-US" dirty="0" smtClean="0"/>
              <a:t>Make sure the spill area has been adequately ventilated before resuming work.</a:t>
            </a:r>
          </a:p>
        </p:txBody>
      </p:sp>
      <p:sp>
        <p:nvSpPr>
          <p:cNvPr id="4" name="TextBox 3"/>
          <p:cNvSpPr txBox="1"/>
          <p:nvPr/>
        </p:nvSpPr>
        <p:spPr>
          <a:xfrm>
            <a:off x="6400800" y="478220"/>
            <a:ext cx="1851789" cy="307777"/>
          </a:xfrm>
          <a:prstGeom prst="rect">
            <a:avLst/>
          </a:prstGeom>
          <a:noFill/>
        </p:spPr>
        <p:txBody>
          <a:bodyPr wrap="none" rtlCol="0">
            <a:spAutoFit/>
          </a:bodyPr>
          <a:lstStyle/>
          <a:p>
            <a:r>
              <a:rPr lang="en-US" sz="1400" dirty="0" smtClean="0">
                <a:solidFill>
                  <a:prstClr val="black"/>
                </a:solidFill>
              </a:rPr>
              <a:t>B.  Special Precautions</a:t>
            </a:r>
            <a:endParaRPr lang="en-US" sz="1400" dirty="0">
              <a:solidFill>
                <a:prstClr val="black"/>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1977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2588"/>
            <a:ext cx="6781800" cy="609600"/>
          </a:xfrm>
        </p:spPr>
        <p:txBody>
          <a:bodyPr>
            <a:normAutofit/>
          </a:bodyPr>
          <a:lstStyle/>
          <a:p>
            <a:r>
              <a:rPr lang="en-US" sz="3200" u="sng" dirty="0"/>
              <a:t>3</a:t>
            </a:r>
            <a:r>
              <a:rPr lang="en-US" sz="3200" u="sng" dirty="0" smtClean="0"/>
              <a:t>.  Direct contact Hazards</a:t>
            </a:r>
            <a:endParaRPr lang="en-US" sz="3200" u="sng" dirty="0"/>
          </a:p>
        </p:txBody>
      </p:sp>
      <p:sp>
        <p:nvSpPr>
          <p:cNvPr id="3" name="Content Placeholder 2"/>
          <p:cNvSpPr>
            <a:spLocks noGrp="1"/>
          </p:cNvSpPr>
          <p:nvPr>
            <p:ph idx="1"/>
          </p:nvPr>
        </p:nvSpPr>
        <p:spPr>
          <a:xfrm>
            <a:off x="762000" y="1295400"/>
            <a:ext cx="7543800" cy="4876800"/>
          </a:xfrm>
        </p:spPr>
        <p:txBody>
          <a:bodyPr>
            <a:normAutofit lnSpcReduction="10000"/>
          </a:bodyPr>
          <a:lstStyle/>
          <a:p>
            <a:pPr>
              <a:buFont typeface="Wingdings" panose="05000000000000000000" pitchFamily="2" charset="2"/>
              <a:buChar char="q"/>
            </a:pPr>
            <a:r>
              <a:rPr lang="en-US" dirty="0" smtClean="0"/>
              <a:t>Carefully select suitable personal protective equipment.</a:t>
            </a:r>
          </a:p>
          <a:p>
            <a:pPr marL="0" indent="0">
              <a:buNone/>
            </a:pPr>
            <a:endParaRPr lang="en-US" dirty="0" smtClean="0"/>
          </a:p>
          <a:p>
            <a:pPr>
              <a:buFont typeface="Wingdings" panose="05000000000000000000" pitchFamily="2" charset="2"/>
              <a:buChar char="q"/>
            </a:pPr>
            <a:r>
              <a:rPr lang="en-US" dirty="0" smtClean="0"/>
              <a:t>Make sure all skin surfaces are covered and that the gloves you use protect against the hazards posed by the spilled chemical.</a:t>
            </a:r>
          </a:p>
          <a:p>
            <a:pPr marL="0" indent="0">
              <a:buNone/>
            </a:pPr>
            <a:endParaRPr lang="en-US" dirty="0" smtClean="0"/>
          </a:p>
          <a:p>
            <a:pPr>
              <a:buFont typeface="Wingdings" panose="05000000000000000000" pitchFamily="2" charset="2"/>
              <a:buChar char="q"/>
            </a:pPr>
            <a:r>
              <a:rPr lang="en-US" dirty="0" smtClean="0"/>
              <a:t>Often it is a good idea to wear two sets of gloves: one as the primary barrier, the second as a thin inner liner in the event the primary barrier fails. </a:t>
            </a:r>
          </a:p>
          <a:p>
            <a:pPr marL="0" indent="0">
              <a:buNone/>
            </a:pPr>
            <a:endParaRPr lang="en-US" dirty="0" smtClean="0"/>
          </a:p>
          <a:p>
            <a:pPr>
              <a:buFont typeface="Wingdings" panose="05000000000000000000" pitchFamily="2" charset="2"/>
              <a:buChar char="q"/>
            </a:pPr>
            <a:r>
              <a:rPr lang="en-US" dirty="0" smtClean="0"/>
              <a:t>When the cleanup is completed, be sure to wash hands and other potentially affected skin surfaces.</a:t>
            </a:r>
            <a:endParaRPr lang="en-US" dirty="0"/>
          </a:p>
        </p:txBody>
      </p:sp>
      <p:sp>
        <p:nvSpPr>
          <p:cNvPr id="4" name="TextBox 3"/>
          <p:cNvSpPr txBox="1"/>
          <p:nvPr/>
        </p:nvSpPr>
        <p:spPr>
          <a:xfrm>
            <a:off x="6400800" y="478220"/>
            <a:ext cx="1851789" cy="307777"/>
          </a:xfrm>
          <a:prstGeom prst="rect">
            <a:avLst/>
          </a:prstGeom>
          <a:noFill/>
        </p:spPr>
        <p:txBody>
          <a:bodyPr wrap="none" rtlCol="0">
            <a:spAutoFit/>
          </a:bodyPr>
          <a:lstStyle/>
          <a:p>
            <a:r>
              <a:rPr lang="en-US" sz="1400" dirty="0" smtClean="0">
                <a:solidFill>
                  <a:prstClr val="black"/>
                </a:solidFill>
              </a:rPr>
              <a:t>B.  Special Precautions</a:t>
            </a:r>
            <a:endParaRPr lang="en-US" sz="1400" dirty="0">
              <a:solidFill>
                <a:prstClr val="black"/>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1977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2588"/>
            <a:ext cx="6781800" cy="609600"/>
          </a:xfrm>
        </p:spPr>
        <p:txBody>
          <a:bodyPr>
            <a:normAutofit/>
          </a:bodyPr>
          <a:lstStyle/>
          <a:p>
            <a:r>
              <a:rPr lang="en-US" sz="3200" u="sng" dirty="0" smtClean="0"/>
              <a:t>4.  Mercury spills</a:t>
            </a:r>
            <a:endParaRPr lang="en-US" sz="3200" u="sng" dirty="0"/>
          </a:p>
        </p:txBody>
      </p:sp>
      <p:sp>
        <p:nvSpPr>
          <p:cNvPr id="3" name="Content Placeholder 2"/>
          <p:cNvSpPr>
            <a:spLocks noGrp="1"/>
          </p:cNvSpPr>
          <p:nvPr>
            <p:ph idx="1"/>
          </p:nvPr>
        </p:nvSpPr>
        <p:spPr>
          <a:xfrm>
            <a:off x="762000" y="1295400"/>
            <a:ext cx="7543800" cy="3581400"/>
          </a:xfrm>
        </p:spPr>
        <p:txBody>
          <a:bodyPr>
            <a:normAutofit fontScale="92500"/>
          </a:bodyPr>
          <a:lstStyle/>
          <a:p>
            <a:pPr>
              <a:buFont typeface="Wingdings" panose="05000000000000000000" pitchFamily="2" charset="2"/>
              <a:buChar char="q"/>
            </a:pPr>
            <a:r>
              <a:rPr lang="en-US" dirty="0" smtClean="0"/>
              <a:t>Mercury spills rarely present an imminent hazard unless the spill occurs in an area with extremely poor ventilation.</a:t>
            </a:r>
          </a:p>
          <a:p>
            <a:pPr marL="0" indent="0">
              <a:buNone/>
            </a:pPr>
            <a:endParaRPr lang="en-US" dirty="0" smtClean="0"/>
          </a:p>
          <a:p>
            <a:pPr>
              <a:buFont typeface="Wingdings" panose="05000000000000000000" pitchFamily="2" charset="2"/>
              <a:buChar char="q"/>
            </a:pPr>
            <a:r>
              <a:rPr lang="en-US" dirty="0" smtClean="0"/>
              <a:t>The main exposure route of mercury is via vapor inhalation.</a:t>
            </a:r>
          </a:p>
          <a:p>
            <a:pPr marL="0" indent="0">
              <a:buNone/>
            </a:pPr>
            <a:endParaRPr lang="en-US" dirty="0" smtClean="0"/>
          </a:p>
          <a:p>
            <a:pPr>
              <a:buFont typeface="Wingdings" panose="05000000000000000000" pitchFamily="2" charset="2"/>
              <a:buChar char="q"/>
            </a:pPr>
            <a:r>
              <a:rPr lang="en-US" dirty="0" smtClean="0"/>
              <a:t>Consequently, if metallic mercury is not cleaned up adequately, the tiny droplets remaining in the surface cracks and crevices may yield toxic vapors for years.</a:t>
            </a:r>
            <a:endParaRPr lang="en-US" dirty="0"/>
          </a:p>
        </p:txBody>
      </p:sp>
      <p:sp>
        <p:nvSpPr>
          <p:cNvPr id="4" name="TextBox 3"/>
          <p:cNvSpPr txBox="1"/>
          <p:nvPr/>
        </p:nvSpPr>
        <p:spPr>
          <a:xfrm>
            <a:off x="6400800" y="478220"/>
            <a:ext cx="1851789" cy="307777"/>
          </a:xfrm>
          <a:prstGeom prst="rect">
            <a:avLst/>
          </a:prstGeom>
          <a:noFill/>
        </p:spPr>
        <p:txBody>
          <a:bodyPr wrap="none" rtlCol="0">
            <a:spAutoFit/>
          </a:bodyPr>
          <a:lstStyle/>
          <a:p>
            <a:r>
              <a:rPr lang="en-US" sz="1400" dirty="0" smtClean="0">
                <a:solidFill>
                  <a:prstClr val="black"/>
                </a:solidFill>
              </a:rPr>
              <a:t>B.  Special Precautions</a:t>
            </a:r>
            <a:endParaRPr lang="en-US" sz="1400" dirty="0">
              <a:solidFill>
                <a:prstClr val="black"/>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5648" y="4419600"/>
            <a:ext cx="2517775"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43034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2588"/>
            <a:ext cx="6781800" cy="609600"/>
          </a:xfrm>
        </p:spPr>
        <p:txBody>
          <a:bodyPr>
            <a:normAutofit/>
          </a:bodyPr>
          <a:lstStyle/>
          <a:p>
            <a:r>
              <a:rPr lang="en-US" sz="3200" u="sng" dirty="0" smtClean="0"/>
              <a:t>4.  Mercury spills</a:t>
            </a:r>
            <a:endParaRPr lang="en-US" sz="3200" u="sng" dirty="0"/>
          </a:p>
        </p:txBody>
      </p:sp>
      <p:sp>
        <p:nvSpPr>
          <p:cNvPr id="3" name="Content Placeholder 2"/>
          <p:cNvSpPr>
            <a:spLocks noGrp="1"/>
          </p:cNvSpPr>
          <p:nvPr>
            <p:ph idx="1"/>
          </p:nvPr>
        </p:nvSpPr>
        <p:spPr>
          <a:xfrm>
            <a:off x="762000" y="1295400"/>
            <a:ext cx="7543800" cy="4800600"/>
          </a:xfrm>
        </p:spPr>
        <p:txBody>
          <a:bodyPr>
            <a:normAutofit lnSpcReduction="10000"/>
          </a:bodyPr>
          <a:lstStyle/>
          <a:p>
            <a:pPr>
              <a:buFont typeface="Wingdings" panose="05000000000000000000" pitchFamily="2" charset="2"/>
              <a:buChar char="q"/>
            </a:pPr>
            <a:r>
              <a:rPr lang="en-US" dirty="0" smtClean="0"/>
              <a:t>First cordon off the spill area to prevent people for inadvertently tracking the contamination over a much larger area.</a:t>
            </a:r>
          </a:p>
          <a:p>
            <a:pPr>
              <a:buFont typeface="Wingdings" panose="05000000000000000000" pitchFamily="2" charset="2"/>
              <a:buChar char="q"/>
            </a:pPr>
            <a:r>
              <a:rPr lang="en-US" dirty="0" smtClean="0"/>
              <a:t>Generally, a special mercury vacuum cleaner provides the best method of mercury spill cleanup.</a:t>
            </a:r>
          </a:p>
          <a:p>
            <a:pPr>
              <a:buFont typeface="Wingdings" panose="05000000000000000000" pitchFamily="2" charset="2"/>
              <a:buChar char="q"/>
            </a:pPr>
            <a:r>
              <a:rPr lang="en-US" dirty="0" smtClean="0"/>
              <a:t>DO NOT use a regular vacuum cleaner, because you will only disperse toxic vapors into the air and contaminate </a:t>
            </a:r>
            <a:r>
              <a:rPr lang="en-US" dirty="0" smtClean="0"/>
              <a:t>your </a:t>
            </a:r>
            <a:r>
              <a:rPr lang="en-US" dirty="0" smtClean="0"/>
              <a:t>vacuum cleaner.</a:t>
            </a:r>
          </a:p>
          <a:p>
            <a:pPr>
              <a:buFont typeface="Wingdings" panose="05000000000000000000" pitchFamily="2" charset="2"/>
              <a:buChar char="q"/>
            </a:pPr>
            <a:r>
              <a:rPr lang="en-US" dirty="0" smtClean="0"/>
              <a:t>If a special mercury vacuum is not available, first use an appropriate suction device to collect the big droplets. </a:t>
            </a:r>
          </a:p>
          <a:p>
            <a:pPr>
              <a:buFont typeface="Wingdings" panose="05000000000000000000" pitchFamily="2" charset="2"/>
              <a:buChar char="q"/>
            </a:pPr>
            <a:r>
              <a:rPr lang="en-US" dirty="0" smtClean="0"/>
              <a:t>Then use a special absorbent (available from most laboratory supply vendors) to amalgamate smaller mercury droplets.</a:t>
            </a:r>
            <a:endParaRPr lang="en-US" dirty="0"/>
          </a:p>
        </p:txBody>
      </p:sp>
      <p:sp>
        <p:nvSpPr>
          <p:cNvPr id="4" name="TextBox 3"/>
          <p:cNvSpPr txBox="1"/>
          <p:nvPr/>
        </p:nvSpPr>
        <p:spPr>
          <a:xfrm>
            <a:off x="6400800" y="478220"/>
            <a:ext cx="1851789" cy="307777"/>
          </a:xfrm>
          <a:prstGeom prst="rect">
            <a:avLst/>
          </a:prstGeom>
          <a:noFill/>
        </p:spPr>
        <p:txBody>
          <a:bodyPr wrap="none" rtlCol="0">
            <a:spAutoFit/>
          </a:bodyPr>
          <a:lstStyle/>
          <a:p>
            <a:r>
              <a:rPr lang="en-US" sz="1400" dirty="0" smtClean="0">
                <a:solidFill>
                  <a:prstClr val="black"/>
                </a:solidFill>
              </a:rPr>
              <a:t>B.  Special Precautions</a:t>
            </a:r>
            <a:endParaRPr lang="en-US" sz="1400" dirty="0">
              <a:solidFill>
                <a:prstClr val="black"/>
              </a:solidFill>
            </a:endParaRPr>
          </a:p>
        </p:txBody>
      </p:sp>
      <p:sp>
        <p:nvSpPr>
          <p:cNvPr id="5" name="TextBox 4"/>
          <p:cNvSpPr txBox="1"/>
          <p:nvPr/>
        </p:nvSpPr>
        <p:spPr>
          <a:xfrm>
            <a:off x="7200698" y="835223"/>
            <a:ext cx="1051891" cy="307777"/>
          </a:xfrm>
          <a:prstGeom prst="rect">
            <a:avLst/>
          </a:prstGeom>
          <a:noFill/>
        </p:spPr>
        <p:txBody>
          <a:bodyPr wrap="none" rtlCol="0">
            <a:spAutoFit/>
          </a:bodyPr>
          <a:lstStyle/>
          <a:p>
            <a:r>
              <a:rPr lang="en-US" sz="1400" dirty="0" smtClean="0"/>
              <a:t>(Continued)</a:t>
            </a:r>
            <a:endParaRPr lang="en-US" sz="1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3966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2588"/>
            <a:ext cx="6781800" cy="609600"/>
          </a:xfrm>
        </p:spPr>
        <p:txBody>
          <a:bodyPr>
            <a:normAutofit/>
          </a:bodyPr>
          <a:lstStyle/>
          <a:p>
            <a:r>
              <a:rPr lang="en-US" sz="3200" u="sng" dirty="0" smtClean="0"/>
              <a:t>4.  Mercury spills</a:t>
            </a:r>
            <a:endParaRPr lang="en-US" sz="3200" u="sng" dirty="0"/>
          </a:p>
        </p:txBody>
      </p:sp>
      <p:sp>
        <p:nvSpPr>
          <p:cNvPr id="3" name="Content Placeholder 2"/>
          <p:cNvSpPr>
            <a:spLocks noGrp="1"/>
          </p:cNvSpPr>
          <p:nvPr>
            <p:ph idx="1"/>
          </p:nvPr>
        </p:nvSpPr>
        <p:spPr>
          <a:xfrm>
            <a:off x="762000" y="1295400"/>
            <a:ext cx="7543800" cy="4800600"/>
          </a:xfrm>
        </p:spPr>
        <p:txBody>
          <a:bodyPr>
            <a:normAutofit/>
          </a:bodyPr>
          <a:lstStyle/>
          <a:p>
            <a:pPr>
              <a:buFont typeface="Wingdings" panose="05000000000000000000" pitchFamily="2" charset="2"/>
              <a:buChar char="q"/>
            </a:pPr>
            <a:r>
              <a:rPr lang="en-US" dirty="0" smtClean="0"/>
              <a:t>Ideally, mercury spills should be prevented in the first place.</a:t>
            </a:r>
          </a:p>
          <a:p>
            <a:pPr marL="0" indent="0">
              <a:buNone/>
            </a:pPr>
            <a:endParaRPr lang="en-US" dirty="0" smtClean="0"/>
          </a:p>
          <a:p>
            <a:pPr>
              <a:buFont typeface="Wingdings" panose="05000000000000000000" pitchFamily="2" charset="2"/>
              <a:buChar char="q"/>
            </a:pPr>
            <a:r>
              <a:rPr lang="en-US" dirty="0" smtClean="0"/>
              <a:t>Examine all uses of mercury to see if substitutes are available.</a:t>
            </a:r>
          </a:p>
          <a:p>
            <a:pPr marL="0" indent="0">
              <a:buNone/>
            </a:pPr>
            <a:endParaRPr lang="en-US" dirty="0" smtClean="0"/>
          </a:p>
          <a:p>
            <a:pPr>
              <a:buFont typeface="Wingdings" panose="05000000000000000000" pitchFamily="2" charset="2"/>
              <a:buChar char="q"/>
            </a:pPr>
            <a:r>
              <a:rPr lang="en-US" dirty="0" smtClean="0"/>
              <a:t>If substitutes are not available, use trays or other equipment to provide spill containment.</a:t>
            </a:r>
          </a:p>
        </p:txBody>
      </p:sp>
      <p:sp>
        <p:nvSpPr>
          <p:cNvPr id="4" name="TextBox 3"/>
          <p:cNvSpPr txBox="1"/>
          <p:nvPr/>
        </p:nvSpPr>
        <p:spPr>
          <a:xfrm>
            <a:off x="6400800" y="478220"/>
            <a:ext cx="1851789" cy="307777"/>
          </a:xfrm>
          <a:prstGeom prst="rect">
            <a:avLst/>
          </a:prstGeom>
          <a:noFill/>
        </p:spPr>
        <p:txBody>
          <a:bodyPr wrap="none" rtlCol="0">
            <a:spAutoFit/>
          </a:bodyPr>
          <a:lstStyle/>
          <a:p>
            <a:r>
              <a:rPr lang="en-US" sz="1400" dirty="0" smtClean="0">
                <a:solidFill>
                  <a:prstClr val="black"/>
                </a:solidFill>
              </a:rPr>
              <a:t>B.  Special Precautions</a:t>
            </a:r>
            <a:endParaRPr lang="en-US" sz="1400" dirty="0">
              <a:solidFill>
                <a:prstClr val="black"/>
              </a:solidFill>
            </a:endParaRPr>
          </a:p>
        </p:txBody>
      </p:sp>
      <p:sp>
        <p:nvSpPr>
          <p:cNvPr id="5" name="TextBox 4"/>
          <p:cNvSpPr txBox="1"/>
          <p:nvPr/>
        </p:nvSpPr>
        <p:spPr>
          <a:xfrm>
            <a:off x="7200698" y="835223"/>
            <a:ext cx="1051891" cy="307777"/>
          </a:xfrm>
          <a:prstGeom prst="rect">
            <a:avLst/>
          </a:prstGeom>
          <a:noFill/>
        </p:spPr>
        <p:txBody>
          <a:bodyPr wrap="none" rtlCol="0">
            <a:spAutoFit/>
          </a:bodyPr>
          <a:lstStyle/>
          <a:p>
            <a:r>
              <a:rPr lang="en-US" sz="1400" dirty="0" smtClean="0">
                <a:solidFill>
                  <a:prstClr val="black"/>
                </a:solidFill>
              </a:rPr>
              <a:t>(Continued)</a:t>
            </a:r>
            <a:endParaRPr lang="en-US" sz="1400" dirty="0">
              <a:solidFill>
                <a:prstClr val="black"/>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54824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6781800" cy="838200"/>
          </a:xfrm>
        </p:spPr>
        <p:txBody>
          <a:bodyPr>
            <a:normAutofit/>
          </a:bodyPr>
          <a:lstStyle/>
          <a:p>
            <a:r>
              <a:rPr lang="en-US" sz="3200" u="sng" dirty="0" smtClean="0"/>
              <a:t>C.  Documentation</a:t>
            </a:r>
            <a:endParaRPr lang="en-US" sz="3200" u="sng" dirty="0"/>
          </a:p>
        </p:txBody>
      </p:sp>
      <p:sp>
        <p:nvSpPr>
          <p:cNvPr id="3" name="Content Placeholder 2"/>
          <p:cNvSpPr>
            <a:spLocks noGrp="1"/>
          </p:cNvSpPr>
          <p:nvPr>
            <p:ph idx="1"/>
          </p:nvPr>
        </p:nvSpPr>
        <p:spPr>
          <a:xfrm>
            <a:off x="762000" y="1600200"/>
            <a:ext cx="7543800" cy="4495800"/>
          </a:xfrm>
        </p:spPr>
        <p:txBody>
          <a:bodyPr>
            <a:normAutofit fontScale="92500" lnSpcReduction="10000"/>
          </a:bodyPr>
          <a:lstStyle/>
          <a:p>
            <a:pPr>
              <a:buFont typeface="Wingdings" panose="05000000000000000000" pitchFamily="2" charset="2"/>
              <a:buChar char="q"/>
            </a:pPr>
            <a:r>
              <a:rPr lang="en-US" dirty="0" smtClean="0"/>
              <a:t>After cleaning up a spill, a simple write-up should be prepared to document what happened, why, what was done, and what was learned.</a:t>
            </a:r>
          </a:p>
          <a:p>
            <a:pPr marL="0" indent="0">
              <a:buNone/>
            </a:pPr>
            <a:endParaRPr lang="en-US" dirty="0" smtClean="0"/>
          </a:p>
          <a:p>
            <a:pPr>
              <a:buFont typeface="Wingdings" panose="05000000000000000000" pitchFamily="2" charset="2"/>
              <a:buChar char="q"/>
            </a:pPr>
            <a:r>
              <a:rPr lang="en-US" dirty="0" smtClean="0"/>
              <a:t>Such documentation can be used to avoid similar instances in the future.</a:t>
            </a:r>
          </a:p>
          <a:p>
            <a:pPr>
              <a:buFont typeface="Wingdings" panose="05000000000000000000" pitchFamily="2" charset="2"/>
              <a:buChar char="q"/>
            </a:pPr>
            <a:endParaRPr lang="en-US" dirty="0" smtClean="0"/>
          </a:p>
          <a:p>
            <a:pPr>
              <a:buFont typeface="Wingdings" panose="05000000000000000000" pitchFamily="2" charset="2"/>
              <a:buChar char="q"/>
            </a:pPr>
            <a:r>
              <a:rPr lang="en-US" dirty="0" smtClean="0"/>
              <a:t>Major incidents are almost always preceded by numerous near misses.</a:t>
            </a:r>
          </a:p>
          <a:p>
            <a:pPr marL="0" indent="0">
              <a:buNone/>
            </a:pPr>
            <a:endParaRPr lang="en-US" dirty="0" smtClean="0"/>
          </a:p>
          <a:p>
            <a:pPr>
              <a:buFont typeface="Wingdings" panose="05000000000000000000" pitchFamily="2" charset="2"/>
              <a:buChar char="q"/>
            </a:pPr>
            <a:r>
              <a:rPr lang="en-US" dirty="0" smtClean="0"/>
              <a:t>After a spill, the Chemical Hygiene Plan and/or the SOP should be reviewed and possibly updated to prevent a similar spill from occurring in the future.</a:t>
            </a:r>
          </a:p>
        </p:txBody>
      </p:sp>
      <p:sp>
        <p:nvSpPr>
          <p:cNvPr id="4" name="TextBox 3"/>
          <p:cNvSpPr txBox="1"/>
          <p:nvPr/>
        </p:nvSpPr>
        <p:spPr>
          <a:xfrm>
            <a:off x="3810000" y="478220"/>
            <a:ext cx="4557210" cy="307777"/>
          </a:xfrm>
          <a:prstGeom prst="rect">
            <a:avLst/>
          </a:prstGeom>
          <a:noFill/>
        </p:spPr>
        <p:txBody>
          <a:bodyPr wrap="none" rtlCol="0">
            <a:spAutoFit/>
          </a:bodyPr>
          <a:lstStyle/>
          <a:p>
            <a:r>
              <a:rPr lang="en-US" sz="1400" dirty="0">
                <a:solidFill>
                  <a:prstClr val="black"/>
                </a:solidFill>
              </a:rPr>
              <a:t>Iv.  Recommended Procedures for Cleaning up Simple Spills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54694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6781800" cy="838200"/>
          </a:xfrm>
        </p:spPr>
        <p:txBody>
          <a:bodyPr>
            <a:normAutofit/>
          </a:bodyPr>
          <a:lstStyle/>
          <a:p>
            <a:r>
              <a:rPr lang="en-US" sz="3200" u="sng" dirty="0" smtClean="0"/>
              <a:t>C.  Documentation</a:t>
            </a:r>
            <a:endParaRPr lang="en-US" sz="3200" u="sng" dirty="0"/>
          </a:p>
        </p:txBody>
      </p:sp>
      <p:sp>
        <p:nvSpPr>
          <p:cNvPr id="3" name="Content Placeholder 2"/>
          <p:cNvSpPr>
            <a:spLocks noGrp="1"/>
          </p:cNvSpPr>
          <p:nvPr>
            <p:ph idx="1"/>
          </p:nvPr>
        </p:nvSpPr>
        <p:spPr>
          <a:xfrm>
            <a:off x="762000" y="1600200"/>
            <a:ext cx="7543800" cy="3886200"/>
          </a:xfrm>
        </p:spPr>
        <p:txBody>
          <a:bodyPr>
            <a:normAutofit fontScale="92500" lnSpcReduction="20000"/>
          </a:bodyPr>
          <a:lstStyle/>
          <a:p>
            <a:pPr>
              <a:buFont typeface="Wingdings" panose="05000000000000000000" pitchFamily="2" charset="2"/>
              <a:buChar char="q"/>
            </a:pPr>
            <a:r>
              <a:rPr lang="en-US" dirty="0" smtClean="0"/>
              <a:t>Laboratories seeking to minimize and prevent spills should consider the possible results of their choices and procedures.</a:t>
            </a:r>
          </a:p>
          <a:p>
            <a:pPr>
              <a:buFont typeface="Wingdings" panose="05000000000000000000" pitchFamily="2" charset="2"/>
              <a:buChar char="q"/>
            </a:pPr>
            <a:r>
              <a:rPr lang="en-US" dirty="0" smtClean="0"/>
              <a:t>Such consideration should focus on reducing the likelihood of spills, as well as minimizing spill damage.</a:t>
            </a:r>
          </a:p>
          <a:p>
            <a:pPr>
              <a:buFont typeface="Wingdings" panose="05000000000000000000" pitchFamily="2" charset="2"/>
              <a:buChar char="q"/>
            </a:pPr>
            <a:r>
              <a:rPr lang="en-US" dirty="0" smtClean="0"/>
              <a:t>Experimental plans should only involve chemicals that are actually needed for the desired results.</a:t>
            </a:r>
          </a:p>
          <a:p>
            <a:pPr>
              <a:buFont typeface="Wingdings" panose="05000000000000000000" pitchFamily="2" charset="2"/>
              <a:buChar char="q"/>
            </a:pPr>
            <a:r>
              <a:rPr lang="en-US" dirty="0" smtClean="0"/>
              <a:t>Ideally, laboratories should only store chemicals that will be used within a reasonable period of time.</a:t>
            </a:r>
          </a:p>
          <a:p>
            <a:pPr>
              <a:buFont typeface="Wingdings" panose="05000000000000000000" pitchFamily="2" charset="2"/>
              <a:buChar char="q"/>
            </a:pPr>
            <a:r>
              <a:rPr lang="en-US" dirty="0" smtClean="0"/>
              <a:t>Additionally, correct chemical and experimental equipment choices must be made</a:t>
            </a:r>
          </a:p>
          <a:p>
            <a:pPr>
              <a:buFont typeface="Wingdings" panose="05000000000000000000" pitchFamily="2" charset="2"/>
              <a:buChar char="q"/>
            </a:pPr>
            <a:r>
              <a:rPr lang="en-US" dirty="0" smtClean="0"/>
              <a:t>Finally, the laboratory worker must not settle for inappropriate laboratory arrangements.</a:t>
            </a:r>
          </a:p>
        </p:txBody>
      </p:sp>
      <p:sp>
        <p:nvSpPr>
          <p:cNvPr id="4" name="TextBox 3"/>
          <p:cNvSpPr txBox="1"/>
          <p:nvPr/>
        </p:nvSpPr>
        <p:spPr>
          <a:xfrm>
            <a:off x="3810000" y="478220"/>
            <a:ext cx="4557210" cy="307777"/>
          </a:xfrm>
          <a:prstGeom prst="rect">
            <a:avLst/>
          </a:prstGeom>
          <a:noFill/>
        </p:spPr>
        <p:txBody>
          <a:bodyPr wrap="none" rtlCol="0">
            <a:spAutoFit/>
          </a:bodyPr>
          <a:lstStyle/>
          <a:p>
            <a:r>
              <a:rPr lang="en-US" sz="1400" dirty="0">
                <a:solidFill>
                  <a:prstClr val="black"/>
                </a:solidFill>
              </a:rPr>
              <a:t>Iv.  Recommended Procedures for Cleaning up Simple Spills</a:t>
            </a:r>
          </a:p>
        </p:txBody>
      </p:sp>
      <p:sp>
        <p:nvSpPr>
          <p:cNvPr id="5" name="TextBox 4"/>
          <p:cNvSpPr txBox="1"/>
          <p:nvPr/>
        </p:nvSpPr>
        <p:spPr>
          <a:xfrm>
            <a:off x="7315319" y="1097279"/>
            <a:ext cx="1051891" cy="307777"/>
          </a:xfrm>
          <a:prstGeom prst="rect">
            <a:avLst/>
          </a:prstGeom>
          <a:noFill/>
        </p:spPr>
        <p:txBody>
          <a:bodyPr wrap="none" rtlCol="0">
            <a:spAutoFit/>
          </a:bodyPr>
          <a:lstStyle/>
          <a:p>
            <a:r>
              <a:rPr lang="en-US" sz="1400" dirty="0" smtClean="0"/>
              <a:t>(Continued)</a:t>
            </a:r>
            <a:endParaRPr lang="en-US" sz="1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628472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
            <a:ext cx="6781800" cy="914400"/>
          </a:xfrm>
        </p:spPr>
        <p:txBody>
          <a:bodyPr>
            <a:normAutofit/>
          </a:bodyPr>
          <a:lstStyle/>
          <a:p>
            <a:r>
              <a:rPr lang="en-US" sz="3200" u="sng" dirty="0" smtClean="0"/>
              <a:t>A.  Know Your Hazards</a:t>
            </a:r>
            <a:endParaRPr lang="en-US" sz="3200" u="sng" dirty="0"/>
          </a:p>
        </p:txBody>
      </p:sp>
      <p:sp>
        <p:nvSpPr>
          <p:cNvPr id="3" name="Content Placeholder 2"/>
          <p:cNvSpPr>
            <a:spLocks noGrp="1"/>
          </p:cNvSpPr>
          <p:nvPr>
            <p:ph idx="1"/>
          </p:nvPr>
        </p:nvSpPr>
        <p:spPr>
          <a:xfrm>
            <a:off x="762000" y="1447800"/>
            <a:ext cx="7543800" cy="3886200"/>
          </a:xfrm>
        </p:spPr>
        <p:txBody>
          <a:bodyPr/>
          <a:lstStyle/>
          <a:p>
            <a:r>
              <a:rPr lang="en-US" dirty="0" smtClean="0"/>
              <a:t>As an integral part on any laboratory work, you must identify the hazardous or potentially hazardous properties of all chemicals used or produced in your laboratory.</a:t>
            </a:r>
          </a:p>
          <a:p>
            <a:r>
              <a:rPr lang="en-US" dirty="0" smtClean="0"/>
              <a:t>Before using any chemicals, you should evaluate the consequences of potential spills and develop appropriate response procedures.  </a:t>
            </a:r>
          </a:p>
          <a:p>
            <a:r>
              <a:rPr lang="en-US" dirty="0" smtClean="0"/>
              <a:t>Communicate potential hazards to other workers in your area.</a:t>
            </a:r>
            <a:endParaRPr lang="en-US" dirty="0"/>
          </a:p>
        </p:txBody>
      </p:sp>
      <p:sp>
        <p:nvSpPr>
          <p:cNvPr id="4" name="TextBox 3"/>
          <p:cNvSpPr txBox="1"/>
          <p:nvPr/>
        </p:nvSpPr>
        <p:spPr>
          <a:xfrm>
            <a:off x="6096000" y="455711"/>
            <a:ext cx="2246064" cy="307777"/>
          </a:xfrm>
          <a:prstGeom prst="rect">
            <a:avLst/>
          </a:prstGeom>
          <a:noFill/>
        </p:spPr>
        <p:txBody>
          <a:bodyPr wrap="none" rtlCol="0">
            <a:spAutoFit/>
          </a:bodyPr>
          <a:lstStyle/>
          <a:p>
            <a:r>
              <a:rPr lang="en-US" sz="1400" dirty="0" smtClean="0"/>
              <a:t>II.  Emergency Preparedness</a:t>
            </a:r>
            <a:endParaRPr lang="en-US"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87374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ChangeArrowheads="1"/>
          </p:cNvSpPr>
          <p:nvPr/>
        </p:nvSpPr>
        <p:spPr bwMode="auto">
          <a:xfrm>
            <a:off x="833069" y="3429000"/>
            <a:ext cx="73660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457200" indent="-457200">
              <a:spcBef>
                <a:spcPct val="20000"/>
              </a:spcBef>
              <a:buClr>
                <a:schemeClr val="accent1"/>
              </a:buClr>
              <a:buFont typeface="Arial" pitchFamily="34" charset="0"/>
              <a:buChar char="•"/>
              <a:defRPr sz="2400">
                <a:solidFill>
                  <a:schemeClr val="tx2"/>
                </a:solidFill>
                <a:latin typeface="Times New Roman" pitchFamily="18" charset="0"/>
              </a:defRPr>
            </a:lvl1pPr>
            <a:lvl2pPr marL="857250" indent="-285750">
              <a:spcBef>
                <a:spcPct val="20000"/>
              </a:spcBef>
              <a:buClr>
                <a:schemeClr val="accent1"/>
              </a:buClr>
              <a:buFont typeface="Arial" pitchFamily="34" charset="0"/>
              <a:buChar char="•"/>
              <a:defRPr sz="2200">
                <a:solidFill>
                  <a:schemeClr val="tx2"/>
                </a:solidFill>
                <a:latin typeface="Times New Roman" pitchFamily="18" charset="0"/>
              </a:defRPr>
            </a:lvl2pPr>
            <a:lvl3pPr marL="1200150" indent="-228600">
              <a:spcBef>
                <a:spcPct val="20000"/>
              </a:spcBef>
              <a:buClr>
                <a:schemeClr val="accent1"/>
              </a:buClr>
              <a:buFont typeface="Arial" pitchFamily="34" charset="0"/>
              <a:buChar char="•"/>
              <a:defRPr sz="2000">
                <a:solidFill>
                  <a:schemeClr val="tx2"/>
                </a:solidFill>
                <a:latin typeface="Times New Roman" pitchFamily="18" charset="0"/>
              </a:defRPr>
            </a:lvl3pPr>
            <a:lvl4pPr marL="1600200" indent="-228600">
              <a:spcBef>
                <a:spcPct val="20000"/>
              </a:spcBef>
              <a:buClr>
                <a:schemeClr val="accent1"/>
              </a:buClr>
              <a:buFont typeface="Arial" pitchFamily="34" charset="0"/>
              <a:buChar char="•"/>
              <a:defRPr>
                <a:solidFill>
                  <a:schemeClr val="tx2"/>
                </a:solidFill>
                <a:latin typeface="Times New Roman" pitchFamily="18" charset="0"/>
              </a:defRPr>
            </a:lvl4pPr>
            <a:lvl5pPr marL="2057400" indent="-228600">
              <a:spcBef>
                <a:spcPct val="20000"/>
              </a:spcBef>
              <a:buClr>
                <a:schemeClr val="accent1"/>
              </a:buClr>
              <a:buFont typeface="Arial" pitchFamily="34" charset="0"/>
              <a:buChar char="•"/>
              <a:defRPr>
                <a:solidFill>
                  <a:schemeClr val="tx2"/>
                </a:solidFill>
                <a:latin typeface="Times New Roman" pitchFamily="18" charset="0"/>
              </a:defRPr>
            </a:lvl5pPr>
            <a:lvl6pPr marL="25146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6pPr>
            <a:lvl7pPr marL="29718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7pPr>
            <a:lvl8pPr marL="34290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8pPr>
            <a:lvl9pPr marL="38862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9pPr>
          </a:lstStyle>
          <a:p>
            <a:pPr algn="just">
              <a:spcBef>
                <a:spcPct val="0"/>
              </a:spcBef>
              <a:spcAft>
                <a:spcPct val="20000"/>
              </a:spcAft>
              <a:buClrTx/>
              <a:buFontTx/>
              <a:buNone/>
            </a:pPr>
            <a:r>
              <a:rPr lang="en-US" altLang="en-US" sz="2000" b="1" u="sng" dirty="0">
                <a:solidFill>
                  <a:schemeClr val="tx1"/>
                </a:solidFill>
                <a:latin typeface="Arial" pitchFamily="34" charset="0"/>
              </a:rPr>
              <a:t>C</a:t>
            </a:r>
            <a:r>
              <a:rPr lang="en-US" altLang="en-US" sz="2000" b="1" dirty="0">
                <a:solidFill>
                  <a:schemeClr val="tx1"/>
                </a:solidFill>
                <a:latin typeface="Arial" pitchFamily="34" charset="0"/>
              </a:rPr>
              <a:t>ontain The Spill. </a:t>
            </a:r>
          </a:p>
          <a:p>
            <a:pPr algn="just">
              <a:spcBef>
                <a:spcPct val="0"/>
              </a:spcBef>
              <a:spcAft>
                <a:spcPct val="20000"/>
              </a:spcAft>
              <a:buClrTx/>
              <a:buFontTx/>
              <a:buNone/>
            </a:pPr>
            <a:r>
              <a:rPr lang="en-US" altLang="en-US" sz="2000" b="1" u="sng" dirty="0">
                <a:solidFill>
                  <a:schemeClr val="tx1"/>
                </a:solidFill>
                <a:latin typeface="Arial" pitchFamily="34" charset="0"/>
              </a:rPr>
              <a:t>L</a:t>
            </a:r>
            <a:r>
              <a:rPr lang="en-US" altLang="en-US" sz="2000" b="1" dirty="0">
                <a:solidFill>
                  <a:schemeClr val="tx1"/>
                </a:solidFill>
                <a:latin typeface="Arial" pitchFamily="34" charset="0"/>
              </a:rPr>
              <a:t>eave The Area. </a:t>
            </a:r>
          </a:p>
          <a:p>
            <a:pPr algn="just">
              <a:spcBef>
                <a:spcPct val="0"/>
              </a:spcBef>
              <a:spcAft>
                <a:spcPct val="20000"/>
              </a:spcAft>
              <a:buClrTx/>
              <a:buFontTx/>
              <a:buNone/>
            </a:pPr>
            <a:r>
              <a:rPr lang="en-US" altLang="en-US" sz="2000" b="1" u="sng" dirty="0">
                <a:solidFill>
                  <a:schemeClr val="tx1"/>
                </a:solidFill>
                <a:latin typeface="Arial" pitchFamily="34" charset="0"/>
              </a:rPr>
              <a:t>E</a:t>
            </a:r>
            <a:r>
              <a:rPr lang="en-US" altLang="en-US" sz="2000" b="1" dirty="0">
                <a:solidFill>
                  <a:schemeClr val="tx1"/>
                </a:solidFill>
                <a:latin typeface="Arial" pitchFamily="34" charset="0"/>
              </a:rPr>
              <a:t>mergency Decontamination:  Eye Wash, Shower, Etc. </a:t>
            </a:r>
          </a:p>
          <a:p>
            <a:pPr algn="just">
              <a:spcBef>
                <a:spcPct val="0"/>
              </a:spcBef>
              <a:spcAft>
                <a:spcPct val="20000"/>
              </a:spcAft>
              <a:buClrTx/>
              <a:buFontTx/>
              <a:buNone/>
            </a:pPr>
            <a:r>
              <a:rPr lang="en-US" altLang="en-US" sz="2000" b="1" u="sng" dirty="0">
                <a:solidFill>
                  <a:schemeClr val="tx1"/>
                </a:solidFill>
                <a:latin typeface="Arial" pitchFamily="34" charset="0"/>
              </a:rPr>
              <a:t>A</a:t>
            </a:r>
            <a:r>
              <a:rPr lang="en-US" altLang="en-US" sz="2000" b="1" dirty="0">
                <a:solidFill>
                  <a:schemeClr val="tx1"/>
                </a:solidFill>
                <a:latin typeface="Arial" pitchFamily="34" charset="0"/>
              </a:rPr>
              <a:t>ccess </a:t>
            </a:r>
            <a:r>
              <a:rPr lang="en-US" altLang="en-US" sz="2000" b="1" dirty="0" smtClean="0">
                <a:solidFill>
                  <a:schemeClr val="tx1"/>
                </a:solidFill>
                <a:latin typeface="Arial" pitchFamily="34" charset="0"/>
              </a:rPr>
              <a:t>MSDS/SDS </a:t>
            </a:r>
            <a:r>
              <a:rPr lang="en-US" altLang="en-US" sz="2000" b="1" dirty="0">
                <a:solidFill>
                  <a:schemeClr val="tx1"/>
                </a:solidFill>
                <a:latin typeface="Arial" pitchFamily="34" charset="0"/>
              </a:rPr>
              <a:t>For Follow-on Emergency Procedures.</a:t>
            </a:r>
          </a:p>
          <a:p>
            <a:pPr algn="just">
              <a:spcBef>
                <a:spcPct val="0"/>
              </a:spcBef>
              <a:spcAft>
                <a:spcPct val="20000"/>
              </a:spcAft>
              <a:buClrTx/>
              <a:buFontTx/>
              <a:buNone/>
            </a:pPr>
            <a:r>
              <a:rPr lang="en-US" altLang="en-US" sz="2000" b="1" u="sng" dirty="0">
                <a:solidFill>
                  <a:schemeClr val="tx1"/>
                </a:solidFill>
                <a:latin typeface="Arial" pitchFamily="34" charset="0"/>
              </a:rPr>
              <a:t>N</a:t>
            </a:r>
            <a:r>
              <a:rPr lang="en-US" altLang="en-US" sz="2000" b="1" dirty="0">
                <a:solidFill>
                  <a:schemeClr val="tx1"/>
                </a:solidFill>
                <a:latin typeface="Arial" pitchFamily="34" charset="0"/>
              </a:rPr>
              <a:t>otify Supervisory Staff Of Incident. </a:t>
            </a:r>
          </a:p>
          <a:p>
            <a:pPr algn="just">
              <a:spcBef>
                <a:spcPct val="0"/>
              </a:spcBef>
              <a:spcAft>
                <a:spcPct val="20000"/>
              </a:spcAft>
              <a:buClrTx/>
              <a:buFontTx/>
              <a:buNone/>
            </a:pPr>
            <a:r>
              <a:rPr lang="en-US" altLang="en-US" sz="2000" b="1" u="sng" dirty="0">
                <a:solidFill>
                  <a:schemeClr val="tx1"/>
                </a:solidFill>
                <a:latin typeface="Arial" pitchFamily="34" charset="0"/>
              </a:rPr>
              <a:t>E</a:t>
            </a:r>
            <a:r>
              <a:rPr lang="en-US" altLang="en-US" sz="2000" b="1" dirty="0">
                <a:solidFill>
                  <a:schemeClr val="tx1"/>
                </a:solidFill>
                <a:latin typeface="Arial" pitchFamily="34" charset="0"/>
              </a:rPr>
              <a:t>mergency Response Notification (911) </a:t>
            </a:r>
            <a:r>
              <a:rPr lang="en-US" altLang="en-US" sz="2000" b="1" dirty="0" smtClean="0">
                <a:solidFill>
                  <a:schemeClr val="tx1"/>
                </a:solidFill>
                <a:latin typeface="Arial" pitchFamily="34" charset="0"/>
              </a:rPr>
              <a:t>Or (312) 808-6363.</a:t>
            </a:r>
            <a:endParaRPr lang="en-US" altLang="en-US" sz="2000" b="1" dirty="0">
              <a:solidFill>
                <a:schemeClr val="tx1"/>
              </a:solidFill>
              <a:latin typeface="Arial" pitchFamily="34" charset="0"/>
            </a:endParaRPr>
          </a:p>
          <a:p>
            <a:pPr algn="just">
              <a:spcBef>
                <a:spcPct val="0"/>
              </a:spcBef>
              <a:spcAft>
                <a:spcPct val="20000"/>
              </a:spcAft>
              <a:buClrTx/>
              <a:buFontTx/>
              <a:buNone/>
            </a:pPr>
            <a:r>
              <a:rPr lang="en-US" altLang="en-US" sz="2000" b="1" u="sng" dirty="0">
                <a:solidFill>
                  <a:schemeClr val="tx1"/>
                </a:solidFill>
                <a:latin typeface="Arial" pitchFamily="34" charset="0"/>
              </a:rPr>
              <a:t>R</a:t>
            </a:r>
            <a:r>
              <a:rPr lang="en-US" altLang="en-US" sz="2000" b="1" dirty="0">
                <a:solidFill>
                  <a:schemeClr val="tx1"/>
                </a:solidFill>
                <a:latin typeface="Arial" pitchFamily="34" charset="0"/>
              </a:rPr>
              <a:t>eport.  Gather Information For Spill Report.</a:t>
            </a:r>
          </a:p>
        </p:txBody>
      </p:sp>
      <p:sp>
        <p:nvSpPr>
          <p:cNvPr id="46083" name="Rectangle 3"/>
          <p:cNvSpPr>
            <a:spLocks noChangeArrowheads="1"/>
          </p:cNvSpPr>
          <p:nvPr/>
        </p:nvSpPr>
        <p:spPr bwMode="auto">
          <a:xfrm>
            <a:off x="1143000" y="2438400"/>
            <a:ext cx="6099175" cy="83185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00279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chemeClr val="accent1"/>
              </a:buClr>
              <a:buFont typeface="Arial" pitchFamily="34" charset="0"/>
              <a:buChar char="•"/>
              <a:defRPr sz="2400">
                <a:solidFill>
                  <a:schemeClr val="tx2"/>
                </a:solidFill>
                <a:latin typeface="Times New Roman" pitchFamily="18" charset="0"/>
              </a:defRPr>
            </a:lvl1pPr>
            <a:lvl2pPr marL="742950" indent="-285750">
              <a:spcBef>
                <a:spcPct val="20000"/>
              </a:spcBef>
              <a:buClr>
                <a:schemeClr val="accent1"/>
              </a:buClr>
              <a:buFont typeface="Arial" pitchFamily="34" charset="0"/>
              <a:buChar char="•"/>
              <a:defRPr sz="2200">
                <a:solidFill>
                  <a:schemeClr val="tx2"/>
                </a:solidFill>
                <a:latin typeface="Times New Roman" pitchFamily="18" charset="0"/>
              </a:defRPr>
            </a:lvl2pPr>
            <a:lvl3pPr marL="1143000" indent="-228600">
              <a:spcBef>
                <a:spcPct val="20000"/>
              </a:spcBef>
              <a:buClr>
                <a:schemeClr val="accent1"/>
              </a:buClr>
              <a:buFont typeface="Arial" pitchFamily="34" charset="0"/>
              <a:buChar char="•"/>
              <a:defRPr sz="2000">
                <a:solidFill>
                  <a:schemeClr val="tx2"/>
                </a:solidFill>
                <a:latin typeface="Times New Roman" pitchFamily="18" charset="0"/>
              </a:defRPr>
            </a:lvl3pPr>
            <a:lvl4pPr marL="1600200" indent="-228600">
              <a:spcBef>
                <a:spcPct val="20000"/>
              </a:spcBef>
              <a:buClr>
                <a:schemeClr val="accent1"/>
              </a:buClr>
              <a:buFont typeface="Arial" pitchFamily="34" charset="0"/>
              <a:buChar char="•"/>
              <a:defRPr>
                <a:solidFill>
                  <a:schemeClr val="tx2"/>
                </a:solidFill>
                <a:latin typeface="Times New Roman" pitchFamily="18" charset="0"/>
              </a:defRPr>
            </a:lvl4pPr>
            <a:lvl5pPr marL="2057400" indent="-228600">
              <a:spcBef>
                <a:spcPct val="20000"/>
              </a:spcBef>
              <a:buClr>
                <a:schemeClr val="accent1"/>
              </a:buClr>
              <a:buFont typeface="Arial" pitchFamily="34" charset="0"/>
              <a:buChar char="•"/>
              <a:defRPr>
                <a:solidFill>
                  <a:schemeClr val="tx2"/>
                </a:solidFill>
                <a:latin typeface="Times New Roman" pitchFamily="18" charset="0"/>
              </a:defRPr>
            </a:lvl5pPr>
            <a:lvl6pPr marL="25146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6pPr>
            <a:lvl7pPr marL="29718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7pPr>
            <a:lvl8pPr marL="34290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8pPr>
            <a:lvl9pPr marL="38862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9pPr>
          </a:lstStyle>
          <a:p>
            <a:pPr algn="ctr" eaLnBrk="0" hangingPunct="0">
              <a:spcBef>
                <a:spcPct val="0"/>
              </a:spcBef>
              <a:buClrTx/>
              <a:buFontTx/>
              <a:buNone/>
            </a:pPr>
            <a:r>
              <a:rPr lang="en-US" altLang="en-US" b="1" dirty="0">
                <a:solidFill>
                  <a:schemeClr val="tx1"/>
                </a:solidFill>
                <a:latin typeface="Arial" pitchFamily="34" charset="0"/>
              </a:rPr>
              <a:t>Chemical Spills Will Be Contained Using The Think C.L.E.A.N.E.R. Principle</a:t>
            </a:r>
          </a:p>
        </p:txBody>
      </p:sp>
      <p:sp>
        <p:nvSpPr>
          <p:cNvPr id="46084" name="Rectangle 4"/>
          <p:cNvSpPr>
            <a:spLocks noChangeArrowheads="1"/>
          </p:cNvSpPr>
          <p:nvPr/>
        </p:nvSpPr>
        <p:spPr bwMode="auto">
          <a:xfrm>
            <a:off x="833069" y="1828800"/>
            <a:ext cx="72263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chemeClr val="accent1"/>
              </a:buClr>
              <a:buFont typeface="Arial" pitchFamily="34" charset="0"/>
              <a:buChar char="•"/>
              <a:defRPr sz="2400">
                <a:solidFill>
                  <a:schemeClr val="tx2"/>
                </a:solidFill>
                <a:latin typeface="Times New Roman" pitchFamily="18" charset="0"/>
              </a:defRPr>
            </a:lvl1pPr>
            <a:lvl2pPr marL="742950" indent="-285750">
              <a:spcBef>
                <a:spcPct val="20000"/>
              </a:spcBef>
              <a:buClr>
                <a:schemeClr val="accent1"/>
              </a:buClr>
              <a:buFont typeface="Arial" pitchFamily="34" charset="0"/>
              <a:buChar char="•"/>
              <a:defRPr sz="2200">
                <a:solidFill>
                  <a:schemeClr val="tx2"/>
                </a:solidFill>
                <a:latin typeface="Times New Roman" pitchFamily="18" charset="0"/>
              </a:defRPr>
            </a:lvl2pPr>
            <a:lvl3pPr marL="1143000" indent="-228600">
              <a:spcBef>
                <a:spcPct val="20000"/>
              </a:spcBef>
              <a:buClr>
                <a:schemeClr val="accent1"/>
              </a:buClr>
              <a:buFont typeface="Arial" pitchFamily="34" charset="0"/>
              <a:buChar char="•"/>
              <a:defRPr sz="2000">
                <a:solidFill>
                  <a:schemeClr val="tx2"/>
                </a:solidFill>
                <a:latin typeface="Times New Roman" pitchFamily="18" charset="0"/>
              </a:defRPr>
            </a:lvl3pPr>
            <a:lvl4pPr marL="1600200" indent="-228600">
              <a:spcBef>
                <a:spcPct val="20000"/>
              </a:spcBef>
              <a:buClr>
                <a:schemeClr val="accent1"/>
              </a:buClr>
              <a:buFont typeface="Arial" pitchFamily="34" charset="0"/>
              <a:buChar char="•"/>
              <a:defRPr>
                <a:solidFill>
                  <a:schemeClr val="tx2"/>
                </a:solidFill>
                <a:latin typeface="Times New Roman" pitchFamily="18" charset="0"/>
              </a:defRPr>
            </a:lvl4pPr>
            <a:lvl5pPr marL="2057400" indent="-228600">
              <a:spcBef>
                <a:spcPct val="20000"/>
              </a:spcBef>
              <a:buClr>
                <a:schemeClr val="accent1"/>
              </a:buClr>
              <a:buFont typeface="Arial" pitchFamily="34" charset="0"/>
              <a:buChar char="•"/>
              <a:defRPr>
                <a:solidFill>
                  <a:schemeClr val="tx2"/>
                </a:solidFill>
                <a:latin typeface="Times New Roman" pitchFamily="18" charset="0"/>
              </a:defRPr>
            </a:lvl5pPr>
            <a:lvl6pPr marL="25146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6pPr>
            <a:lvl7pPr marL="29718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7pPr>
            <a:lvl8pPr marL="34290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8pPr>
            <a:lvl9pPr marL="38862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9pPr>
          </a:lstStyle>
          <a:p>
            <a:pPr eaLnBrk="0" hangingPunct="0">
              <a:spcBef>
                <a:spcPct val="0"/>
              </a:spcBef>
              <a:buClrTx/>
              <a:buFontTx/>
              <a:buNone/>
            </a:pPr>
            <a:r>
              <a:rPr lang="en-US" altLang="en-US" sz="2000" b="1" i="1" u="sng" dirty="0">
                <a:solidFill>
                  <a:schemeClr val="tx1"/>
                </a:solidFill>
                <a:latin typeface="Arial" pitchFamily="34" charset="0"/>
              </a:rPr>
              <a:t>KNOW THE AREA SPILL RESPONSE PROCEDURES</a:t>
            </a:r>
            <a:r>
              <a:rPr lang="en-US" altLang="en-US" sz="2000" b="1" i="1" dirty="0">
                <a:solidFill>
                  <a:schemeClr val="tx1"/>
                </a:solidFill>
                <a:latin typeface="Arial" pitchFamily="34" charset="0"/>
              </a:rPr>
              <a:t>:</a:t>
            </a:r>
          </a:p>
        </p:txBody>
      </p:sp>
      <p:sp>
        <p:nvSpPr>
          <p:cNvPr id="46085" name="Rectangle 5"/>
          <p:cNvSpPr>
            <a:spLocks noChangeArrowheads="1"/>
          </p:cNvSpPr>
          <p:nvPr/>
        </p:nvSpPr>
        <p:spPr bwMode="auto">
          <a:xfrm>
            <a:off x="5928196" y="457200"/>
            <a:ext cx="2311532"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chemeClr val="accent1"/>
              </a:buClr>
              <a:buFont typeface="Arial" pitchFamily="34" charset="0"/>
              <a:buChar char="•"/>
              <a:defRPr sz="2400">
                <a:solidFill>
                  <a:schemeClr val="tx2"/>
                </a:solidFill>
                <a:latin typeface="Times New Roman" pitchFamily="18" charset="0"/>
              </a:defRPr>
            </a:lvl1pPr>
            <a:lvl2pPr marL="742950" indent="-285750">
              <a:spcBef>
                <a:spcPct val="20000"/>
              </a:spcBef>
              <a:buClr>
                <a:schemeClr val="accent1"/>
              </a:buClr>
              <a:buFont typeface="Arial" pitchFamily="34" charset="0"/>
              <a:buChar char="•"/>
              <a:defRPr sz="2200">
                <a:solidFill>
                  <a:schemeClr val="tx2"/>
                </a:solidFill>
                <a:latin typeface="Times New Roman" pitchFamily="18" charset="0"/>
              </a:defRPr>
            </a:lvl2pPr>
            <a:lvl3pPr marL="1143000" indent="-228600">
              <a:spcBef>
                <a:spcPct val="20000"/>
              </a:spcBef>
              <a:buClr>
                <a:schemeClr val="accent1"/>
              </a:buClr>
              <a:buFont typeface="Arial" pitchFamily="34" charset="0"/>
              <a:buChar char="•"/>
              <a:defRPr sz="2000">
                <a:solidFill>
                  <a:schemeClr val="tx2"/>
                </a:solidFill>
                <a:latin typeface="Times New Roman" pitchFamily="18" charset="0"/>
              </a:defRPr>
            </a:lvl3pPr>
            <a:lvl4pPr marL="1600200" indent="-228600">
              <a:spcBef>
                <a:spcPct val="20000"/>
              </a:spcBef>
              <a:buClr>
                <a:schemeClr val="accent1"/>
              </a:buClr>
              <a:buFont typeface="Arial" pitchFamily="34" charset="0"/>
              <a:buChar char="•"/>
              <a:defRPr>
                <a:solidFill>
                  <a:schemeClr val="tx2"/>
                </a:solidFill>
                <a:latin typeface="Times New Roman" pitchFamily="18" charset="0"/>
              </a:defRPr>
            </a:lvl4pPr>
            <a:lvl5pPr marL="2057400" indent="-228600">
              <a:spcBef>
                <a:spcPct val="20000"/>
              </a:spcBef>
              <a:buClr>
                <a:schemeClr val="accent1"/>
              </a:buClr>
              <a:buFont typeface="Arial" pitchFamily="34" charset="0"/>
              <a:buChar char="•"/>
              <a:defRPr>
                <a:solidFill>
                  <a:schemeClr val="tx2"/>
                </a:solidFill>
                <a:latin typeface="Times New Roman" pitchFamily="18" charset="0"/>
              </a:defRPr>
            </a:lvl5pPr>
            <a:lvl6pPr marL="25146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6pPr>
            <a:lvl7pPr marL="29718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7pPr>
            <a:lvl8pPr marL="34290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8pPr>
            <a:lvl9pPr marL="3886200" indent="-228600" fontAlgn="base">
              <a:spcBef>
                <a:spcPct val="20000"/>
              </a:spcBef>
              <a:spcAft>
                <a:spcPct val="0"/>
              </a:spcAft>
              <a:buClr>
                <a:schemeClr val="accent1"/>
              </a:buClr>
              <a:buFont typeface="Arial" pitchFamily="34" charset="0"/>
              <a:buChar char="•"/>
              <a:defRPr>
                <a:solidFill>
                  <a:schemeClr val="tx2"/>
                </a:solidFill>
                <a:latin typeface="Times New Roman" pitchFamily="18" charset="0"/>
              </a:defRPr>
            </a:lvl9pPr>
          </a:lstStyle>
          <a:p>
            <a:pPr algn="ctr">
              <a:spcBef>
                <a:spcPct val="0"/>
              </a:spcBef>
              <a:buClrTx/>
              <a:buFontTx/>
              <a:buNone/>
            </a:pPr>
            <a:r>
              <a:rPr lang="en-US" altLang="en-US" sz="1400" b="1" dirty="0" smtClean="0">
                <a:solidFill>
                  <a:schemeClr val="tx1"/>
                </a:solidFill>
                <a:latin typeface="Arial" pitchFamily="34" charset="0"/>
              </a:rPr>
              <a:t>Chemical Spill Response</a:t>
            </a:r>
            <a:endParaRPr lang="en-US" altLang="en-US" sz="1400" b="1" dirty="0">
              <a:solidFill>
                <a:schemeClr val="tx1"/>
              </a:solidFill>
              <a:latin typeface="Arial" pitchFamily="34" charset="0"/>
            </a:endParaRPr>
          </a:p>
        </p:txBody>
      </p:sp>
      <p:sp>
        <p:nvSpPr>
          <p:cNvPr id="2" name="TextBox 1"/>
          <p:cNvSpPr txBox="1"/>
          <p:nvPr/>
        </p:nvSpPr>
        <p:spPr>
          <a:xfrm>
            <a:off x="873728" y="990600"/>
            <a:ext cx="1788695" cy="584775"/>
          </a:xfrm>
          <a:prstGeom prst="rect">
            <a:avLst/>
          </a:prstGeom>
          <a:noFill/>
        </p:spPr>
        <p:txBody>
          <a:bodyPr wrap="none" rtlCol="0">
            <a:spAutoFit/>
          </a:bodyPr>
          <a:lstStyle/>
          <a:p>
            <a:r>
              <a:rPr lang="en-US" sz="3200" u="sng" dirty="0" smtClean="0">
                <a:latin typeface="+mj-lt"/>
              </a:rPr>
              <a:t>Summary</a:t>
            </a:r>
            <a:endParaRPr lang="en-US" sz="3200" u="sng" dirty="0">
              <a:latin typeface="+mj-lt"/>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8189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19200" y="1828800"/>
            <a:ext cx="6858000" cy="2554545"/>
          </a:xfrm>
          <a:prstGeom prst="rect">
            <a:avLst/>
          </a:prstGeom>
          <a:noFill/>
        </p:spPr>
        <p:txBody>
          <a:bodyPr wrap="square" rtlCol="0">
            <a:spAutoFit/>
          </a:bodyPr>
          <a:lstStyle/>
          <a:p>
            <a:r>
              <a:rPr lang="en-US" sz="4000" b="1" dirty="0" smtClean="0"/>
              <a:t>If you need further assistance, contact the Department of Environmental Health and Safety at (312) 567-3084.</a:t>
            </a:r>
            <a:endParaRPr lang="en-US" sz="4000" b="1"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5041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0" y="2297245"/>
            <a:ext cx="6728652" cy="646331"/>
          </a:xfrm>
          <a:prstGeom prst="rect">
            <a:avLst/>
          </a:prstGeom>
          <a:noFill/>
        </p:spPr>
        <p:txBody>
          <a:bodyPr wrap="square" rtlCol="0">
            <a:spAutoFit/>
          </a:bodyPr>
          <a:lstStyle/>
          <a:p>
            <a:r>
              <a:rPr lang="en-US" dirty="0" smtClean="0"/>
              <a:t>Thank you to The American Chemical Society “Guide for Chemical Spill Response Planning in Laboratories”  for this material.</a:t>
            </a:r>
            <a:endParaRPr lang="en-US" dirty="0"/>
          </a:p>
        </p:txBody>
      </p:sp>
      <p:sp>
        <p:nvSpPr>
          <p:cNvPr id="4" name="TextBox 3"/>
          <p:cNvSpPr txBox="1"/>
          <p:nvPr/>
        </p:nvSpPr>
        <p:spPr>
          <a:xfrm>
            <a:off x="1524000" y="1066800"/>
            <a:ext cx="1930337" cy="584775"/>
          </a:xfrm>
          <a:prstGeom prst="rect">
            <a:avLst/>
          </a:prstGeom>
          <a:noFill/>
        </p:spPr>
        <p:txBody>
          <a:bodyPr wrap="none" rtlCol="0">
            <a:spAutoFit/>
          </a:bodyPr>
          <a:lstStyle/>
          <a:p>
            <a:r>
              <a:rPr lang="en-US" sz="3200" u="sng" dirty="0" smtClean="0">
                <a:latin typeface="+mj-lt"/>
              </a:rPr>
              <a:t>Reference</a:t>
            </a:r>
            <a:endParaRPr lang="en-US" sz="3200" u="sng" dirty="0">
              <a:latin typeface="+mj-lt"/>
            </a:endParaRPr>
          </a:p>
        </p:txBody>
      </p:sp>
    </p:spTree>
    <p:extLst>
      <p:ext uri="{BB962C8B-B14F-4D97-AF65-F5344CB8AC3E}">
        <p14:creationId xmlns:p14="http://schemas.microsoft.com/office/powerpoint/2010/main" val="20962347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1011793"/>
            <a:ext cx="6781800" cy="533400"/>
          </a:xfrm>
        </p:spPr>
        <p:txBody>
          <a:bodyPr>
            <a:noAutofit/>
          </a:bodyPr>
          <a:lstStyle/>
          <a:p>
            <a:r>
              <a:rPr lang="en-US" sz="3200" u="sng" dirty="0" smtClean="0"/>
              <a:t>A.  Know Your Hazards</a:t>
            </a:r>
            <a:endParaRPr lang="en-US" sz="3200" u="sng" dirty="0"/>
          </a:p>
        </p:txBody>
      </p:sp>
      <p:sp>
        <p:nvSpPr>
          <p:cNvPr id="3" name="Content Placeholder 2"/>
          <p:cNvSpPr>
            <a:spLocks noGrp="1"/>
          </p:cNvSpPr>
          <p:nvPr>
            <p:ph idx="1"/>
          </p:nvPr>
        </p:nvSpPr>
        <p:spPr>
          <a:xfrm>
            <a:off x="722394" y="1524000"/>
            <a:ext cx="7543800" cy="3886200"/>
          </a:xfrm>
        </p:spPr>
        <p:txBody>
          <a:bodyPr/>
          <a:lstStyle/>
          <a:p>
            <a:pPr>
              <a:buFont typeface="Wingdings" panose="05000000000000000000" pitchFamily="2" charset="2"/>
              <a:buChar char="q"/>
            </a:pPr>
            <a:r>
              <a:rPr lang="en-US" dirty="0" smtClean="0"/>
              <a:t>When planning laboratory work and preparing for potential problems, determine the hazard class of all the chemicals to be used.  </a:t>
            </a:r>
          </a:p>
          <a:p>
            <a:pPr lvl="1">
              <a:buFont typeface="Wingdings" panose="05000000000000000000" pitchFamily="2" charset="2"/>
              <a:buChar char="ü"/>
            </a:pPr>
            <a:r>
              <a:rPr lang="en-US" dirty="0" smtClean="0"/>
              <a:t>Read the SDS/MSDS sheet for the chemical</a:t>
            </a:r>
          </a:p>
          <a:p>
            <a:pPr lvl="1">
              <a:buFont typeface="Wingdings" panose="05000000000000000000" pitchFamily="2" charset="2"/>
              <a:buChar char="ü"/>
            </a:pPr>
            <a:r>
              <a:rPr lang="en-US" dirty="0" smtClean="0"/>
              <a:t>Read the Chemical Hygiene Plan.</a:t>
            </a:r>
          </a:p>
          <a:p>
            <a:pPr lvl="1">
              <a:buFont typeface="Wingdings" panose="05000000000000000000" pitchFamily="2" charset="2"/>
              <a:buChar char="ü"/>
            </a:pPr>
            <a:r>
              <a:rPr lang="en-US" dirty="0" smtClean="0"/>
              <a:t>See if there are any Standard Operating Procedures that apply to the chemical.</a:t>
            </a:r>
          </a:p>
          <a:p>
            <a:pPr marL="0" indent="0">
              <a:buNone/>
            </a:pPr>
            <a:endParaRPr lang="en-US" dirty="0"/>
          </a:p>
        </p:txBody>
      </p:sp>
      <p:sp>
        <p:nvSpPr>
          <p:cNvPr id="4" name="TextBox 3"/>
          <p:cNvSpPr txBox="1"/>
          <p:nvPr/>
        </p:nvSpPr>
        <p:spPr>
          <a:xfrm>
            <a:off x="6096000" y="455711"/>
            <a:ext cx="2246064" cy="307777"/>
          </a:xfrm>
          <a:prstGeom prst="rect">
            <a:avLst/>
          </a:prstGeom>
          <a:noFill/>
        </p:spPr>
        <p:txBody>
          <a:bodyPr wrap="none" rtlCol="0">
            <a:spAutoFit/>
          </a:bodyPr>
          <a:lstStyle/>
          <a:p>
            <a:pPr lvl="0"/>
            <a:r>
              <a:rPr lang="en-US" sz="1400" dirty="0">
                <a:solidFill>
                  <a:prstClr val="black"/>
                </a:solidFill>
              </a:rPr>
              <a:t>II.  Emergency Preparedness</a:t>
            </a:r>
          </a:p>
        </p:txBody>
      </p:sp>
      <p:sp>
        <p:nvSpPr>
          <p:cNvPr id="5" name="TextBox 4"/>
          <p:cNvSpPr txBox="1"/>
          <p:nvPr/>
        </p:nvSpPr>
        <p:spPr>
          <a:xfrm>
            <a:off x="7214303" y="1071265"/>
            <a:ext cx="1051891" cy="307777"/>
          </a:xfrm>
          <a:prstGeom prst="rect">
            <a:avLst/>
          </a:prstGeom>
          <a:noFill/>
        </p:spPr>
        <p:txBody>
          <a:bodyPr wrap="none" rtlCol="0">
            <a:spAutoFit/>
          </a:bodyPr>
          <a:lstStyle/>
          <a:p>
            <a:r>
              <a:rPr lang="en-US" sz="1400" dirty="0" smtClean="0"/>
              <a:t>(Continued)</a:t>
            </a:r>
            <a:endParaRPr lang="en-US" sz="1400" dirty="0"/>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21268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760" y="952139"/>
            <a:ext cx="6781800" cy="685800"/>
          </a:xfrm>
        </p:spPr>
        <p:txBody>
          <a:bodyPr>
            <a:normAutofit/>
          </a:bodyPr>
          <a:lstStyle/>
          <a:p>
            <a:r>
              <a:rPr lang="en-US" sz="3200" u="sng" dirty="0"/>
              <a:t>A.  Know Your </a:t>
            </a:r>
            <a:r>
              <a:rPr lang="en-US" sz="3200" u="sng" dirty="0" smtClean="0"/>
              <a:t>Hazards</a:t>
            </a:r>
            <a:endParaRPr lang="en-US" sz="3200" dirty="0"/>
          </a:p>
        </p:txBody>
      </p:sp>
      <p:sp>
        <p:nvSpPr>
          <p:cNvPr id="3" name="Content Placeholder 2"/>
          <p:cNvSpPr>
            <a:spLocks noGrp="1"/>
          </p:cNvSpPr>
          <p:nvPr>
            <p:ph idx="1"/>
          </p:nvPr>
        </p:nvSpPr>
        <p:spPr>
          <a:xfrm>
            <a:off x="723901" y="1469650"/>
            <a:ext cx="7543800" cy="1981200"/>
          </a:xfrm>
        </p:spPr>
        <p:txBody>
          <a:bodyPr/>
          <a:lstStyle/>
          <a:p>
            <a:pPr>
              <a:buFont typeface="Wingdings" panose="05000000000000000000" pitchFamily="2" charset="2"/>
              <a:buChar char="q"/>
            </a:pPr>
            <a:r>
              <a:rPr lang="en-US" dirty="0" smtClean="0"/>
              <a:t> The </a:t>
            </a:r>
            <a:r>
              <a:rPr lang="en-US" dirty="0"/>
              <a:t>following chemical properties </a:t>
            </a:r>
            <a:r>
              <a:rPr lang="en-US" dirty="0" smtClean="0"/>
              <a:t>are </a:t>
            </a:r>
            <a:r>
              <a:rPr lang="en-US" dirty="0"/>
              <a:t>of most concern when preparing </a:t>
            </a:r>
            <a:r>
              <a:rPr lang="en-US" dirty="0" smtClean="0"/>
              <a:t>for possible chemical spills:</a:t>
            </a:r>
          </a:p>
          <a:p>
            <a:pPr marL="320040" lvl="1" indent="0">
              <a:buNone/>
            </a:pPr>
            <a:r>
              <a:rPr lang="en-US" dirty="0"/>
              <a:t> </a:t>
            </a:r>
            <a:r>
              <a:rPr lang="en-US" dirty="0" smtClean="0"/>
              <a:t> </a:t>
            </a:r>
          </a:p>
        </p:txBody>
      </p:sp>
      <p:sp>
        <p:nvSpPr>
          <p:cNvPr id="7" name="TextBox 6"/>
          <p:cNvSpPr txBox="1"/>
          <p:nvPr/>
        </p:nvSpPr>
        <p:spPr>
          <a:xfrm>
            <a:off x="2362200" y="3257547"/>
            <a:ext cx="1670650" cy="461665"/>
          </a:xfrm>
          <a:prstGeom prst="rect">
            <a:avLst/>
          </a:prstGeom>
          <a:noFill/>
        </p:spPr>
        <p:txBody>
          <a:bodyPr wrap="none" rtlCol="0">
            <a:spAutoFit/>
          </a:bodyPr>
          <a:lstStyle/>
          <a:p>
            <a:r>
              <a:rPr lang="en-US" sz="2400" b="1" dirty="0" smtClean="0"/>
              <a:t>Flammable</a:t>
            </a:r>
            <a:endParaRPr lang="en-US" sz="2400" b="1" dirty="0"/>
          </a:p>
        </p:txBody>
      </p:sp>
      <p:sp>
        <p:nvSpPr>
          <p:cNvPr id="8" name="TextBox 7"/>
          <p:cNvSpPr txBox="1"/>
          <p:nvPr/>
        </p:nvSpPr>
        <p:spPr>
          <a:xfrm>
            <a:off x="6019800" y="3188641"/>
            <a:ext cx="1311578" cy="461665"/>
          </a:xfrm>
          <a:prstGeom prst="rect">
            <a:avLst/>
          </a:prstGeom>
          <a:noFill/>
        </p:spPr>
        <p:txBody>
          <a:bodyPr wrap="none" rtlCol="0">
            <a:spAutoFit/>
          </a:bodyPr>
          <a:lstStyle/>
          <a:p>
            <a:r>
              <a:rPr lang="en-US" sz="2400" b="1" dirty="0" smtClean="0"/>
              <a:t>Reactive</a:t>
            </a:r>
            <a:endParaRPr lang="en-US" sz="2400" b="1" dirty="0"/>
          </a:p>
        </p:txBody>
      </p:sp>
      <p:sp>
        <p:nvSpPr>
          <p:cNvPr id="9" name="TextBox 8"/>
          <p:cNvSpPr txBox="1"/>
          <p:nvPr/>
        </p:nvSpPr>
        <p:spPr>
          <a:xfrm>
            <a:off x="2267815" y="4842746"/>
            <a:ext cx="1849994" cy="461665"/>
          </a:xfrm>
          <a:prstGeom prst="rect">
            <a:avLst/>
          </a:prstGeom>
          <a:noFill/>
        </p:spPr>
        <p:txBody>
          <a:bodyPr wrap="none" rtlCol="0">
            <a:spAutoFit/>
          </a:bodyPr>
          <a:lstStyle/>
          <a:p>
            <a:r>
              <a:rPr lang="en-US" sz="2400" b="1" dirty="0" smtClean="0"/>
              <a:t>Highly Toxic</a:t>
            </a:r>
            <a:endParaRPr lang="en-US" sz="2400" b="1" dirty="0"/>
          </a:p>
        </p:txBody>
      </p:sp>
      <p:pic>
        <p:nvPicPr>
          <p:cNvPr id="1026" name="Picture 2" descr="Corro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428479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Skull and Crossbon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4359204"/>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Exploding Bom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67200" y="2729984"/>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Fl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5800" y="2774004"/>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6035040" y="4768333"/>
            <a:ext cx="1477520" cy="461665"/>
          </a:xfrm>
          <a:prstGeom prst="rect">
            <a:avLst/>
          </a:prstGeom>
          <a:noFill/>
        </p:spPr>
        <p:txBody>
          <a:bodyPr wrap="none" rtlCol="0">
            <a:spAutoFit/>
          </a:bodyPr>
          <a:lstStyle/>
          <a:p>
            <a:r>
              <a:rPr lang="en-US" sz="2400" b="1" dirty="0" smtClean="0"/>
              <a:t>Corrosive</a:t>
            </a:r>
            <a:endParaRPr lang="en-US" sz="2400" b="1" dirty="0"/>
          </a:p>
        </p:txBody>
      </p:sp>
      <p:sp>
        <p:nvSpPr>
          <p:cNvPr id="11" name="TextBox 10"/>
          <p:cNvSpPr txBox="1"/>
          <p:nvPr/>
        </p:nvSpPr>
        <p:spPr>
          <a:xfrm>
            <a:off x="6080760" y="518158"/>
            <a:ext cx="2246064" cy="307777"/>
          </a:xfrm>
          <a:prstGeom prst="rect">
            <a:avLst/>
          </a:prstGeom>
          <a:noFill/>
        </p:spPr>
        <p:txBody>
          <a:bodyPr wrap="none" rtlCol="0">
            <a:spAutoFit/>
          </a:bodyPr>
          <a:lstStyle/>
          <a:p>
            <a:pPr lvl="0"/>
            <a:r>
              <a:rPr lang="en-US" sz="1400" dirty="0">
                <a:solidFill>
                  <a:prstClr val="black"/>
                </a:solidFill>
              </a:rPr>
              <a:t>II.  Emergency Preparedness</a:t>
            </a:r>
          </a:p>
        </p:txBody>
      </p:sp>
      <p:sp>
        <p:nvSpPr>
          <p:cNvPr id="12" name="TextBox 11"/>
          <p:cNvSpPr txBox="1"/>
          <p:nvPr/>
        </p:nvSpPr>
        <p:spPr>
          <a:xfrm>
            <a:off x="7274933" y="1141151"/>
            <a:ext cx="1051891" cy="307777"/>
          </a:xfrm>
          <a:prstGeom prst="rect">
            <a:avLst/>
          </a:prstGeom>
          <a:noFill/>
        </p:spPr>
        <p:txBody>
          <a:bodyPr wrap="none" rtlCol="0">
            <a:spAutoFit/>
          </a:bodyPr>
          <a:lstStyle/>
          <a:p>
            <a:r>
              <a:rPr lang="en-US" sz="1400" dirty="0" smtClean="0"/>
              <a:t>(Continued)</a:t>
            </a:r>
            <a:endParaRPr lang="en-US" sz="14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4880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85800"/>
            <a:ext cx="7543800" cy="990600"/>
          </a:xfrm>
        </p:spPr>
        <p:txBody>
          <a:bodyPr>
            <a:normAutofit/>
          </a:bodyPr>
          <a:lstStyle/>
          <a:p>
            <a:r>
              <a:rPr lang="en-US" sz="3200" u="sng" dirty="0" smtClean="0"/>
              <a:t>B.  The Spill Response Procedure</a:t>
            </a:r>
            <a:endParaRPr lang="en-US" sz="3200" u="sng" dirty="0"/>
          </a:p>
        </p:txBody>
      </p:sp>
      <p:sp>
        <p:nvSpPr>
          <p:cNvPr id="3" name="Content Placeholder 2"/>
          <p:cNvSpPr>
            <a:spLocks noGrp="1"/>
          </p:cNvSpPr>
          <p:nvPr>
            <p:ph idx="1"/>
          </p:nvPr>
        </p:nvSpPr>
        <p:spPr>
          <a:xfrm>
            <a:off x="838200" y="1752600"/>
            <a:ext cx="7543800" cy="3886200"/>
          </a:xfrm>
        </p:spPr>
        <p:txBody>
          <a:bodyPr/>
          <a:lstStyle/>
          <a:p>
            <a:pPr>
              <a:buFont typeface="Wingdings" panose="05000000000000000000" pitchFamily="2" charset="2"/>
              <a:buChar char="q"/>
            </a:pPr>
            <a:r>
              <a:rPr lang="en-US" dirty="0" smtClean="0"/>
              <a:t>  Every laboratory should have written spill response procedures.</a:t>
            </a:r>
          </a:p>
          <a:p>
            <a:pPr>
              <a:buFont typeface="Wingdings" panose="05000000000000000000" pitchFamily="2" charset="2"/>
              <a:buChar char="q"/>
            </a:pPr>
            <a:r>
              <a:rPr lang="en-US" dirty="0"/>
              <a:t> </a:t>
            </a:r>
            <a:r>
              <a:rPr lang="en-US" dirty="0" smtClean="0"/>
              <a:t> Such procedures will detail:</a:t>
            </a:r>
          </a:p>
          <a:p>
            <a:pPr lvl="1">
              <a:buFont typeface="Wingdings" panose="05000000000000000000" pitchFamily="2" charset="2"/>
              <a:buChar char="ü"/>
            </a:pPr>
            <a:r>
              <a:rPr lang="en-US" dirty="0" smtClean="0"/>
              <a:t>The initial steps to take when a spill occurs.</a:t>
            </a:r>
          </a:p>
          <a:p>
            <a:pPr lvl="1">
              <a:buFont typeface="Wingdings" panose="05000000000000000000" pitchFamily="2" charset="2"/>
              <a:buChar char="ü"/>
            </a:pPr>
            <a:r>
              <a:rPr lang="en-US" dirty="0" smtClean="0"/>
              <a:t>Staff responsibilities</a:t>
            </a:r>
          </a:p>
          <a:p>
            <a:pPr lvl="1">
              <a:buFont typeface="Wingdings" panose="05000000000000000000" pitchFamily="2" charset="2"/>
              <a:buChar char="ü"/>
            </a:pPr>
            <a:r>
              <a:rPr lang="en-US" dirty="0" smtClean="0"/>
              <a:t>Communication methods</a:t>
            </a:r>
          </a:p>
          <a:p>
            <a:pPr lvl="1">
              <a:buFont typeface="Wingdings" panose="05000000000000000000" pitchFamily="2" charset="2"/>
              <a:buChar char="ü"/>
            </a:pPr>
            <a:r>
              <a:rPr lang="en-US" dirty="0" smtClean="0"/>
              <a:t>Instructions on using spill response equipment</a:t>
            </a:r>
          </a:p>
          <a:p>
            <a:pPr lvl="1">
              <a:buFont typeface="Wingdings" panose="05000000000000000000" pitchFamily="2" charset="2"/>
              <a:buChar char="ü"/>
            </a:pPr>
            <a:r>
              <a:rPr lang="en-US" dirty="0" smtClean="0"/>
              <a:t>Spill cleanup and residue disposal</a:t>
            </a:r>
          </a:p>
        </p:txBody>
      </p:sp>
      <p:sp>
        <p:nvSpPr>
          <p:cNvPr id="4" name="TextBox 3"/>
          <p:cNvSpPr txBox="1"/>
          <p:nvPr/>
        </p:nvSpPr>
        <p:spPr>
          <a:xfrm>
            <a:off x="6096000" y="440471"/>
            <a:ext cx="2246064" cy="307777"/>
          </a:xfrm>
          <a:prstGeom prst="rect">
            <a:avLst/>
          </a:prstGeom>
          <a:noFill/>
        </p:spPr>
        <p:txBody>
          <a:bodyPr wrap="none" rtlCol="0">
            <a:spAutoFit/>
          </a:bodyPr>
          <a:lstStyle/>
          <a:p>
            <a:pPr lvl="0"/>
            <a:r>
              <a:rPr lang="en-US" sz="1400" dirty="0">
                <a:solidFill>
                  <a:prstClr val="black"/>
                </a:solidFill>
              </a:rPr>
              <a:t>II.  Emergency Preparedness</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9780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990600"/>
            <a:ext cx="6781800" cy="685800"/>
          </a:xfrm>
        </p:spPr>
        <p:txBody>
          <a:bodyPr>
            <a:normAutofit/>
          </a:bodyPr>
          <a:lstStyle/>
          <a:p>
            <a:r>
              <a:rPr lang="en-US" sz="2800" u="sng" dirty="0" smtClean="0"/>
              <a:t>Location of Information</a:t>
            </a:r>
            <a:endParaRPr lang="en-US" sz="2800" u="sng" dirty="0"/>
          </a:p>
        </p:txBody>
      </p:sp>
      <p:sp>
        <p:nvSpPr>
          <p:cNvPr id="3" name="Content Placeholder 2"/>
          <p:cNvSpPr>
            <a:spLocks noGrp="1"/>
          </p:cNvSpPr>
          <p:nvPr>
            <p:ph idx="1"/>
          </p:nvPr>
        </p:nvSpPr>
        <p:spPr>
          <a:xfrm>
            <a:off x="762000" y="1447800"/>
            <a:ext cx="7543800" cy="3886200"/>
          </a:xfrm>
        </p:spPr>
        <p:txBody>
          <a:bodyPr/>
          <a:lstStyle/>
          <a:p>
            <a:pPr>
              <a:buFont typeface="Wingdings" panose="05000000000000000000" pitchFamily="2" charset="2"/>
              <a:buChar char="q"/>
            </a:pPr>
            <a:r>
              <a:rPr lang="en-US" dirty="0" smtClean="0"/>
              <a:t>This information should be included in the Chemical Hygiene Plan</a:t>
            </a:r>
          </a:p>
          <a:p>
            <a:pPr marL="0" indent="0">
              <a:buNone/>
            </a:pPr>
            <a:endParaRPr lang="en-US" dirty="0" smtClean="0"/>
          </a:p>
          <a:p>
            <a:pPr>
              <a:buFont typeface="Wingdings" panose="05000000000000000000" pitchFamily="2" charset="2"/>
              <a:buChar char="q"/>
            </a:pPr>
            <a:r>
              <a:rPr lang="en-US" dirty="0" smtClean="0"/>
              <a:t>If this information is not in the Chemical Hygiene Plan, it will be located in the Standard Operating Procedure.</a:t>
            </a:r>
            <a:endParaRPr lang="en-US" dirty="0"/>
          </a:p>
        </p:txBody>
      </p:sp>
      <p:sp>
        <p:nvSpPr>
          <p:cNvPr id="4" name="TextBox 3"/>
          <p:cNvSpPr txBox="1"/>
          <p:nvPr/>
        </p:nvSpPr>
        <p:spPr>
          <a:xfrm>
            <a:off x="5699759" y="508173"/>
            <a:ext cx="2651623" cy="307777"/>
          </a:xfrm>
          <a:prstGeom prst="rect">
            <a:avLst/>
          </a:prstGeom>
          <a:noFill/>
        </p:spPr>
        <p:txBody>
          <a:bodyPr wrap="none" rtlCol="0">
            <a:spAutoFit/>
          </a:bodyPr>
          <a:lstStyle/>
          <a:p>
            <a:r>
              <a:rPr lang="en-US" sz="1400" dirty="0"/>
              <a:t>B.  The Spill Response Procedure </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6329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889</TotalTime>
  <Words>3755</Words>
  <Application>Microsoft Office PowerPoint</Application>
  <PresentationFormat>On-screen Show (4:3)</PresentationFormat>
  <Paragraphs>405</Paragraphs>
  <Slides>52</Slides>
  <Notes>3</Notes>
  <HiddenSlides>0</HiddenSlides>
  <MMClips>51</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NewsPrint</vt:lpstr>
      <vt:lpstr>Illinois Institute of Technology Laboratory Safety</vt:lpstr>
      <vt:lpstr>I.   Introduction</vt:lpstr>
      <vt:lpstr>I.  Introduction</vt:lpstr>
      <vt:lpstr>II.  Emergency Preparedness</vt:lpstr>
      <vt:lpstr>A.  Know Your Hazards</vt:lpstr>
      <vt:lpstr>A.  Know Your Hazards</vt:lpstr>
      <vt:lpstr>A.  Know Your Hazards</vt:lpstr>
      <vt:lpstr>B.  The Spill Response Procedure</vt:lpstr>
      <vt:lpstr>Location of Information</vt:lpstr>
      <vt:lpstr> Contents of the Procedure</vt:lpstr>
      <vt:lpstr>C.  Make Materials and Equipment Available</vt:lpstr>
      <vt:lpstr>III.  First Steps when a Spill Occurs:  Communication and Determination</vt:lpstr>
      <vt:lpstr>Chemical Spill Response</vt:lpstr>
      <vt:lpstr>PowerPoint Presentation</vt:lpstr>
      <vt:lpstr>PowerPoint Presentation</vt:lpstr>
      <vt:lpstr>A.  Evaluate the Risks</vt:lpstr>
      <vt:lpstr>Human Health Effects</vt:lpstr>
      <vt:lpstr>Fire or Explosion</vt:lpstr>
      <vt:lpstr>Toxic</vt:lpstr>
      <vt:lpstr>Toxic</vt:lpstr>
      <vt:lpstr>Physical Damage to Property</vt:lpstr>
      <vt:lpstr>Physical Damage to Property</vt:lpstr>
      <vt:lpstr>Environmental Threats</vt:lpstr>
      <vt:lpstr>B.  Evaluate Quantities</vt:lpstr>
      <vt:lpstr>III.  First Steps when a Spill Occurs:  Communication and Determination </vt:lpstr>
      <vt:lpstr>III.  First Steps When a Spill Occurs:  Communication and Determination</vt:lpstr>
      <vt:lpstr>C.  Evaluate Potential Impacts</vt:lpstr>
      <vt:lpstr>C.  Evaluate Potential Impacts</vt:lpstr>
      <vt:lpstr>C.  Evaluate Potential Impacts</vt:lpstr>
      <vt:lpstr>C.  Evaluate Potential Impacts</vt:lpstr>
      <vt:lpstr>C.  Evaluate Potential Impacts</vt:lpstr>
      <vt:lpstr>Iv.  Recommended Procedures for Cleaning up Simple Spills</vt:lpstr>
      <vt:lpstr>A.  General Response Guidelines</vt:lpstr>
      <vt:lpstr>1.  Prevent the spread of dusts and vapors</vt:lpstr>
      <vt:lpstr>2.  Neutralize acids and bases, if possible</vt:lpstr>
      <vt:lpstr>3.  Control the Spread of Liquid</vt:lpstr>
      <vt:lpstr>4.  Absorb the liquid</vt:lpstr>
      <vt:lpstr>5.  Collect and contain the cleanup residues</vt:lpstr>
      <vt:lpstr>6.  Dispose of the wastes</vt:lpstr>
      <vt:lpstr>7.  Decontaminate the area and affected equipment</vt:lpstr>
      <vt:lpstr>B.  Special Precautions</vt:lpstr>
      <vt:lpstr>1.  Flammable Liquids</vt:lpstr>
      <vt:lpstr>2.  Volatile Toxic Compounds</vt:lpstr>
      <vt:lpstr>3.  Direct contact Hazards</vt:lpstr>
      <vt:lpstr>4.  Mercury spills</vt:lpstr>
      <vt:lpstr>4.  Mercury spills</vt:lpstr>
      <vt:lpstr>4.  Mercury spills</vt:lpstr>
      <vt:lpstr>C.  Documentation</vt:lpstr>
      <vt:lpstr>C.  Documentation</vt:lpstr>
      <vt:lpstr>PowerPoint Presentation</vt:lpstr>
      <vt:lpstr>PowerPoint Presentation</vt:lpstr>
      <vt:lpstr>PowerPoint Presentation</vt:lpstr>
    </vt:vector>
  </TitlesOfParts>
  <Company>IIT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Institute of Technology Laboratory Safety</dc:title>
  <dc:creator>Cindy Chaffee</dc:creator>
  <cp:lastModifiedBy>Glenn Krell MPA, CRA</cp:lastModifiedBy>
  <cp:revision>85</cp:revision>
  <dcterms:created xsi:type="dcterms:W3CDTF">2014-09-03T16:23:22Z</dcterms:created>
  <dcterms:modified xsi:type="dcterms:W3CDTF">2014-11-12T21:51:37Z</dcterms:modified>
</cp:coreProperties>
</file>